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98FA6E-1B49-4C5D-842F-65B017FBDCC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9BD01D-4656-4614-AA1A-609DD45751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int/coastfish/index.php?option=com_content&amp;Itemid=30&amp;id=43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ettyimages.com/detail/photo/tuna-fishing-boat-raising-its-fishing-net-royalty-free-image/AA003607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/>
              <a:t>TUNA</a:t>
            </a:r>
          </a:p>
        </p:txBody>
      </p:sp>
    </p:spTree>
    <p:extLst>
      <p:ext uri="{BB962C8B-B14F-4D97-AF65-F5344CB8AC3E}">
        <p14:creationId xmlns:p14="http://schemas.microsoft.com/office/powerpoint/2010/main" val="253045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57622" y="0"/>
            <a:ext cx="4572001" cy="6858000"/>
            <a:chOff x="4571999" y="0"/>
            <a:chExt cx="4572001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5" r="10755"/>
            <a:stretch/>
          </p:blipFill>
          <p:spPr bwMode="auto">
            <a:xfrm>
              <a:off x="4571999" y="0"/>
              <a:ext cx="4572001" cy="685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1999" y="6657945"/>
              <a:ext cx="41076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hlinkClick r:id="rId3"/>
                </a:rPr>
                <a:t>http://www.spc.int/coastfish/index.php?option=com_content&amp;Itemid=30&amp;id=435</a:t>
              </a:r>
              <a:r>
                <a:rPr lang="en-US" sz="700" dirty="0"/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376" y="1378186"/>
            <a:ext cx="4489712" cy="4101628"/>
            <a:chOff x="26376" y="1378186"/>
            <a:chExt cx="4489712" cy="410162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2" r="10595"/>
            <a:stretch/>
          </p:blipFill>
          <p:spPr bwMode="auto">
            <a:xfrm>
              <a:off x="26377" y="1378186"/>
              <a:ext cx="4489711" cy="41016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376" y="5172037"/>
              <a:ext cx="448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hlinkClick r:id="rId5"/>
                </a:rPr>
                <a:t>http://www.gettyimages.com/detail/photo/tuna-fishing-boat-raising-its-fishing-net-royalty-free-image/AA003607</a:t>
              </a:r>
              <a:r>
                <a:rPr lang="en-US" sz="7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2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7585" y="1371600"/>
            <a:ext cx="9179169" cy="5486400"/>
          </a:xfrm>
        </p:spPr>
        <p:txBody>
          <a:bodyPr numCol="2">
            <a:normAutofit/>
          </a:bodyPr>
          <a:lstStyle/>
          <a:p>
            <a:pPr lvl="1"/>
            <a:r>
              <a:rPr lang="en-US" sz="2800" dirty="0"/>
              <a:t>Common good</a:t>
            </a:r>
          </a:p>
          <a:p>
            <a:pPr lvl="1"/>
            <a:r>
              <a:rPr lang="en-US" sz="2800" dirty="0"/>
              <a:t>Transnational issue</a:t>
            </a:r>
          </a:p>
          <a:p>
            <a:pPr lvl="1"/>
            <a:r>
              <a:rPr lang="en-US" sz="2800" dirty="0"/>
              <a:t>Enforcement</a:t>
            </a:r>
          </a:p>
          <a:p>
            <a:pPr lvl="1"/>
            <a:r>
              <a:rPr lang="en-US" sz="2800" dirty="0"/>
              <a:t>Demand, thus supply</a:t>
            </a:r>
          </a:p>
          <a:p>
            <a:pPr lvl="1"/>
            <a:r>
              <a:rPr lang="en-US" sz="2800" dirty="0"/>
              <a:t>Sovereignty</a:t>
            </a:r>
          </a:p>
          <a:p>
            <a:pPr lvl="1"/>
            <a:r>
              <a:rPr lang="en-US" sz="2800" dirty="0"/>
              <a:t>↑ Catch capabilities</a:t>
            </a:r>
          </a:p>
          <a:p>
            <a:pPr lvl="1"/>
            <a:r>
              <a:rPr lang="en-US" sz="2800" dirty="0"/>
              <a:t>Competitiveness= borrowing $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Subsidies</a:t>
            </a:r>
          </a:p>
          <a:p>
            <a:pPr lvl="1"/>
            <a:r>
              <a:rPr lang="en-US" sz="2800" dirty="0"/>
              <a:t>More fishers</a:t>
            </a:r>
          </a:p>
          <a:p>
            <a:pPr lvl="1"/>
            <a:r>
              <a:rPr lang="en-US" sz="2800" dirty="0"/>
              <a:t>‘Race to fish’ approach</a:t>
            </a:r>
          </a:p>
          <a:p>
            <a:pPr lvl="1"/>
            <a:r>
              <a:rPr lang="en-US" sz="2800" dirty="0"/>
              <a:t>Cheating</a:t>
            </a:r>
          </a:p>
          <a:p>
            <a:pPr marL="912813" lvl="2" indent="-230188"/>
            <a:r>
              <a:rPr lang="en-US" sz="2800" dirty="0"/>
              <a:t>Corruption</a:t>
            </a:r>
          </a:p>
          <a:p>
            <a:pPr marL="912813" lvl="2" indent="-230188"/>
            <a:r>
              <a:rPr lang="en-US" sz="2800" dirty="0"/>
              <a:t>FOCs</a:t>
            </a:r>
          </a:p>
          <a:p>
            <a:pPr marL="682625" lvl="2" indent="0">
              <a:buNone/>
            </a:pPr>
            <a:r>
              <a:rPr lang="en-US" dirty="0"/>
              <a:t>¤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 algn="ctr">
              <a:buNone/>
            </a:pPr>
            <a:r>
              <a:rPr lang="en-US" sz="3200" dirty="0"/>
              <a:t>Extinction factors; </a:t>
            </a:r>
            <a:br>
              <a:rPr lang="en-US" sz="3200" dirty="0"/>
            </a:br>
            <a:r>
              <a:rPr lang="en-US" sz="3200" dirty="0"/>
              <a:t>Issues that interfere with conservation</a:t>
            </a:r>
          </a:p>
        </p:txBody>
      </p:sp>
      <p:pic>
        <p:nvPicPr>
          <p:cNvPr id="4" name="Picture 3" descr="A picture containing floor, invertebrate, hydrozoan, coelenterate&#10;&#10;Description automatically generated">
            <a:extLst>
              <a:ext uri="{FF2B5EF4-FFF2-40B4-BE49-F238E27FC236}">
                <a16:creationId xmlns:a16="http://schemas.microsoft.com/office/drawing/2014/main" id="{C4903BC1-8DBF-4869-82CD-1F24DE581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5555" r="39167" b="12963"/>
          <a:stretch/>
        </p:blipFill>
        <p:spPr>
          <a:xfrm>
            <a:off x="6781800" y="4572000"/>
            <a:ext cx="2209800" cy="2209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4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35169" y="1295401"/>
            <a:ext cx="9179169" cy="5566892"/>
          </a:xfrm>
        </p:spPr>
        <p:txBody>
          <a:bodyPr numCol="1">
            <a:normAutofit/>
          </a:bodyPr>
          <a:lstStyle/>
          <a:p>
            <a:pPr lvl="1"/>
            <a:r>
              <a:rPr lang="en-US" sz="2800" dirty="0"/>
              <a:t>Conservation= mutually beneficial</a:t>
            </a:r>
          </a:p>
          <a:p>
            <a:pPr lvl="1"/>
            <a:r>
              <a:rPr lang="en-US" sz="2800" dirty="0"/>
              <a:t>How to allocate rights</a:t>
            </a:r>
            <a:r>
              <a:rPr lang="en-US" sz="2800" dirty="0">
                <a:sym typeface="Wingdings" panose="05000000000000000000" pitchFamily="2" charset="2"/>
              </a:rPr>
              <a:t>; RFMOs</a:t>
            </a:r>
            <a:endParaRPr lang="en-US" sz="2800" dirty="0"/>
          </a:p>
          <a:p>
            <a:pPr lvl="1"/>
            <a:r>
              <a:rPr lang="en-US" sz="2800" dirty="0"/>
              <a:t>How to govern the RBM system</a:t>
            </a:r>
          </a:p>
          <a:p>
            <a:pPr lvl="1"/>
            <a:r>
              <a:rPr lang="en-US" sz="2800" dirty="0"/>
              <a:t>GS- behind, but want option to exploit</a:t>
            </a:r>
          </a:p>
          <a:p>
            <a:pPr lvl="1"/>
            <a:r>
              <a:rPr lang="en-US" sz="2800" dirty="0"/>
              <a:t>Domestic pressures</a:t>
            </a:r>
          </a:p>
          <a:p>
            <a:pPr marL="682625" lvl="2" indent="0">
              <a:buClr>
                <a:srgbClr val="F14124">
                  <a:lumMod val="75000"/>
                </a:srgbClr>
              </a:buClr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¤</a:t>
            </a:r>
          </a:p>
          <a:p>
            <a:pPr marL="36576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/>
            <a:r>
              <a:rPr lang="en-US" sz="3200" dirty="0"/>
              <a:t>Reasons for rights-based management (RMB) system; Resistance</a:t>
            </a:r>
          </a:p>
        </p:txBody>
      </p:sp>
    </p:spTree>
    <p:extLst>
      <p:ext uri="{BB962C8B-B14F-4D97-AF65-F5344CB8AC3E}">
        <p14:creationId xmlns:p14="http://schemas.microsoft.com/office/powerpoint/2010/main" val="40787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35169" y="1295401"/>
            <a:ext cx="9179169" cy="5566892"/>
          </a:xfrm>
        </p:spPr>
        <p:txBody>
          <a:bodyPr numCol="1">
            <a:normAutofit/>
          </a:bodyPr>
          <a:lstStyle/>
          <a:p>
            <a:pPr lvl="1"/>
            <a:r>
              <a:rPr lang="en-US" sz="2800"/>
              <a:t>MNCs </a:t>
            </a:r>
            <a:r>
              <a:rPr lang="en-US" sz="2800" dirty="0"/>
              <a:t>based in GN</a:t>
            </a:r>
          </a:p>
          <a:p>
            <a:pPr lvl="1"/>
            <a:r>
              <a:rPr lang="en-US" sz="2800" dirty="0"/>
              <a:t>Subsidies</a:t>
            </a:r>
          </a:p>
          <a:p>
            <a:pPr lvl="1"/>
            <a:r>
              <a:rPr lang="en-US" sz="2800" dirty="0"/>
              <a:t>GS wants benefits</a:t>
            </a:r>
          </a:p>
          <a:p>
            <a:pPr marL="682625" lvl="2" indent="0">
              <a:buClr>
                <a:srgbClr val="F14124">
                  <a:lumMod val="75000"/>
                </a:srgbClr>
              </a:buClr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¤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/>
            <a:r>
              <a:rPr lang="en-US" sz="3200" dirty="0"/>
              <a:t>GN advantages over GS influence</a:t>
            </a:r>
            <a:br>
              <a:rPr lang="en-US" sz="3200" dirty="0"/>
            </a:br>
            <a:r>
              <a:rPr lang="en-US" sz="3200" dirty="0"/>
              <a:t>GS attitudes toward cooperation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r="30962"/>
          <a:stretch/>
        </p:blipFill>
        <p:spPr>
          <a:xfrm>
            <a:off x="5890288" y="1091872"/>
            <a:ext cx="3253712" cy="3937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9639" r="4245" b="13993"/>
          <a:stretch/>
        </p:blipFill>
        <p:spPr>
          <a:xfrm>
            <a:off x="0" y="4114800"/>
            <a:ext cx="624656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35169" y="1295401"/>
            <a:ext cx="9179169" cy="5566892"/>
          </a:xfrm>
        </p:spPr>
        <p:txBody>
          <a:bodyPr numCol="1">
            <a:normAutofit/>
          </a:bodyPr>
          <a:lstStyle/>
          <a:p>
            <a:pPr lvl="1"/>
            <a:r>
              <a:rPr lang="en-US" sz="2800" dirty="0"/>
              <a:t>RBM</a:t>
            </a:r>
          </a:p>
          <a:p>
            <a:pPr lvl="2"/>
            <a:r>
              <a:rPr lang="en-US" sz="2800" dirty="0"/>
              <a:t>Fixed # of licenses</a:t>
            </a:r>
          </a:p>
          <a:p>
            <a:pPr lvl="2"/>
            <a:r>
              <a:rPr lang="en-US" sz="2800" dirty="0"/>
              <a:t>Fixed capacity</a:t>
            </a:r>
          </a:p>
          <a:p>
            <a:pPr lvl="1"/>
            <a:r>
              <a:rPr lang="en-US" sz="2800" dirty="0"/>
              <a:t>Public awareness</a:t>
            </a:r>
          </a:p>
          <a:p>
            <a:pPr lvl="1"/>
            <a:r>
              <a:rPr lang="en-US" sz="2800" dirty="0"/>
              <a:t>Aquaculture</a:t>
            </a:r>
          </a:p>
          <a:p>
            <a:pPr marL="682625" lvl="2" indent="0">
              <a:buClr>
                <a:srgbClr val="F14124">
                  <a:lumMod val="75000"/>
                </a:srgbClr>
              </a:buClr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¤</a:t>
            </a:r>
          </a:p>
          <a:p>
            <a:pPr marL="36576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/>
            <a:r>
              <a:rPr lang="en-US" sz="3600" dirty="0"/>
              <a:t>Ways to protect</a:t>
            </a:r>
          </a:p>
        </p:txBody>
      </p:sp>
    </p:spTree>
    <p:extLst>
      <p:ext uri="{BB962C8B-B14F-4D97-AF65-F5344CB8AC3E}">
        <p14:creationId xmlns:p14="http://schemas.microsoft.com/office/powerpoint/2010/main" val="27012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152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Georgia</vt:lpstr>
      <vt:lpstr>Trebuchet MS</vt:lpstr>
      <vt:lpstr>Slipstream</vt:lpstr>
      <vt:lpstr>TUNA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TUNA</dc:title>
  <dc:creator>Administrator</dc:creator>
  <cp:lastModifiedBy>Kimberly Weir</cp:lastModifiedBy>
  <cp:revision>16</cp:revision>
  <dcterms:created xsi:type="dcterms:W3CDTF">2016-02-09T13:38:30Z</dcterms:created>
  <dcterms:modified xsi:type="dcterms:W3CDTF">2021-04-09T21:20:48Z</dcterms:modified>
</cp:coreProperties>
</file>