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75" r:id="rId2"/>
    <p:sldId id="332" r:id="rId3"/>
    <p:sldId id="334" r:id="rId4"/>
    <p:sldId id="335" r:id="rId5"/>
    <p:sldId id="33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F14EABD-18F1-4A69-AF66-1183880F05D4}">
          <p14:sldIdLst>
            <p14:sldId id="275"/>
            <p14:sldId id="332"/>
            <p14:sldId id="334"/>
            <p14:sldId id="335"/>
            <p14:sldId id="33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71" autoAdjust="0"/>
    <p:restoredTop sz="94576" autoAdjust="0"/>
  </p:normalViewPr>
  <p:slideViewPr>
    <p:cSldViewPr>
      <p:cViewPr varScale="1">
        <p:scale>
          <a:sx n="63" d="100"/>
          <a:sy n="63" d="100"/>
        </p:scale>
        <p:origin x="78" y="8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34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ADEEB-1BC9-47BF-84EB-0954D1D84FA2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F6288D-5794-44DA-887E-119025834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87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0653-1905-4BC6-B0A1-64A0A9A03D90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994EC6-BB9C-4510-851E-68A65022CD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0653-1905-4BC6-B0A1-64A0A9A03D90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4EC6-BB9C-4510-851E-68A65022C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E994EC6-BB9C-4510-851E-68A65022CD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0653-1905-4BC6-B0A1-64A0A9A03D90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0653-1905-4BC6-B0A1-64A0A9A03D90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E994EC6-BB9C-4510-851E-68A65022CD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0653-1905-4BC6-B0A1-64A0A9A03D90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994EC6-BB9C-4510-851E-68A65022CD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B740653-1905-4BC6-B0A1-64A0A9A03D90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4EC6-BB9C-4510-851E-68A65022CD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0653-1905-4BC6-B0A1-64A0A9A03D90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E994EC6-BB9C-4510-851E-68A65022CD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0653-1905-4BC6-B0A1-64A0A9A03D90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E994EC6-BB9C-4510-851E-68A65022C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0653-1905-4BC6-B0A1-64A0A9A03D90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994EC6-BB9C-4510-851E-68A65022C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994EC6-BB9C-4510-851E-68A65022CD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0653-1905-4BC6-B0A1-64A0A9A03D90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E994EC6-BB9C-4510-851E-68A65022CD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B740653-1905-4BC6-B0A1-64A0A9A03D90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B740653-1905-4BC6-B0A1-64A0A9A03D90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994EC6-BB9C-4510-851E-68A65022CD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90600" y="2819400"/>
            <a:ext cx="7162800" cy="2971800"/>
          </a:xfrm>
        </p:spPr>
        <p:txBody>
          <a:bodyPr>
            <a:normAutofit/>
          </a:bodyPr>
          <a:lstStyle/>
          <a:p>
            <a:r>
              <a:rPr lang="en-US" sz="6000" dirty="0"/>
              <a:t>IPE Perspectives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b="1" dirty="0"/>
              <a:t>Mercantilism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371600"/>
            <a:ext cx="83820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In sum</a:t>
            </a:r>
          </a:p>
          <a:p>
            <a:pPr marL="0" indent="0">
              <a:buNone/>
            </a:pPr>
            <a:r>
              <a:rPr lang="en-US" sz="2800" dirty="0"/>
              <a:t>Self-interested states competing in zero-sum situations for power in chaotic system</a:t>
            </a:r>
          </a:p>
          <a:p>
            <a:pPr marL="0" indent="0">
              <a:buNone/>
            </a:pPr>
            <a:r>
              <a:rPr lang="en-US" sz="2800" b="1" dirty="0"/>
              <a:t>Objectives</a:t>
            </a:r>
          </a:p>
          <a:p>
            <a:pPr marL="579438" indent="-334963"/>
            <a:r>
              <a:rPr lang="en-US" sz="2500" dirty="0"/>
              <a:t>Maximum growth in national economy</a:t>
            </a:r>
          </a:p>
          <a:p>
            <a:pPr marL="579438" indent="-334963"/>
            <a:r>
              <a:rPr lang="en-US" sz="2500" dirty="0"/>
              <a:t>Large amount of conflict due to competition</a:t>
            </a:r>
          </a:p>
          <a:p>
            <a:pPr marL="579438" indent="-334963"/>
            <a:r>
              <a:rPr lang="en-US" sz="2500" dirty="0"/>
              <a:t>Zero-sum relations that favor the powerful</a:t>
            </a:r>
          </a:p>
          <a:p>
            <a:pPr marL="579438" indent="-334963"/>
            <a:r>
              <a:rPr lang="en-US" sz="2500" dirty="0"/>
              <a:t>IOs irrelevant or national tools</a:t>
            </a:r>
          </a:p>
          <a:p>
            <a:pPr marL="579438" indent="-334963"/>
            <a:r>
              <a:rPr lang="en-US" sz="2500" dirty="0"/>
              <a:t>Institute state policies if works to state advantage in capitalist system</a:t>
            </a:r>
          </a:p>
          <a:p>
            <a:pPr marL="579438" indent="-334963"/>
            <a:r>
              <a:rPr lang="en-US" sz="2500" dirty="0"/>
              <a:t>Politics drives economics</a:t>
            </a:r>
          </a:p>
        </p:txBody>
      </p:sp>
    </p:spTree>
    <p:extLst>
      <p:ext uri="{BB962C8B-B14F-4D97-AF65-F5344CB8AC3E}">
        <p14:creationId xmlns:p14="http://schemas.microsoft.com/office/powerpoint/2010/main" val="228746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>
                    <a:lumMod val="50000"/>
                  </a:schemeClr>
                </a:solidFill>
              </a:rPr>
              <a:t>Neoliberalism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371600"/>
            <a:ext cx="88392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In sum</a:t>
            </a:r>
          </a:p>
          <a:p>
            <a:pPr marL="0" indent="0">
              <a:buNone/>
            </a:pPr>
            <a:r>
              <a:rPr lang="en-US" sz="2800" dirty="0"/>
              <a:t>Various actors work towards cooperation for mutual benefit </a:t>
            </a:r>
          </a:p>
          <a:p>
            <a:pPr marL="0" indent="0">
              <a:buNone/>
            </a:pPr>
            <a:r>
              <a:rPr lang="en-US" sz="2800" b="1" dirty="0"/>
              <a:t>Objectives</a:t>
            </a:r>
          </a:p>
          <a:p>
            <a:pPr marL="579438" indent="-334963"/>
            <a:r>
              <a:rPr lang="en-US" sz="2500" dirty="0"/>
              <a:t>Maximum growth in national </a:t>
            </a:r>
            <a:r>
              <a:rPr lang="en-US" sz="2500" i="1" dirty="0"/>
              <a:t>and</a:t>
            </a:r>
            <a:r>
              <a:rPr lang="en-US" sz="2500" dirty="0"/>
              <a:t> global economy</a:t>
            </a:r>
          </a:p>
          <a:p>
            <a:pPr marL="579438" indent="-334963"/>
            <a:r>
              <a:rPr lang="en-US" sz="2500" dirty="0"/>
              <a:t>Conflict result of irrational state policies</a:t>
            </a:r>
          </a:p>
          <a:p>
            <a:pPr marL="579438" indent="-334963"/>
            <a:r>
              <a:rPr lang="en-US" sz="2500" dirty="0"/>
              <a:t>IOs facilitate positive-sum cooperation, establish regimes</a:t>
            </a:r>
          </a:p>
          <a:p>
            <a:pPr marL="579438" indent="-334963"/>
            <a:r>
              <a:rPr lang="en-US" sz="2500" dirty="0"/>
              <a:t>Free market w/ minimal state interference</a:t>
            </a:r>
          </a:p>
          <a:p>
            <a:pPr marL="579438" indent="-334963"/>
            <a:r>
              <a:rPr lang="en-US" sz="2500" dirty="0"/>
              <a:t>Politics and economics as separate as possible</a:t>
            </a:r>
          </a:p>
        </p:txBody>
      </p:sp>
    </p:spTree>
    <p:extLst>
      <p:ext uri="{BB962C8B-B14F-4D97-AF65-F5344CB8AC3E}">
        <p14:creationId xmlns:p14="http://schemas.microsoft.com/office/powerpoint/2010/main" val="392517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>
                    <a:lumMod val="50000"/>
                  </a:schemeClr>
                </a:solidFill>
              </a:rPr>
              <a:t>Marxism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341120"/>
            <a:ext cx="88392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In sum</a:t>
            </a:r>
          </a:p>
          <a:p>
            <a:pPr marL="0" indent="0">
              <a:buNone/>
            </a:pPr>
            <a:r>
              <a:rPr lang="en-US" sz="2500" dirty="0"/>
              <a:t>System-based class struggle toward classless society to end exploitation</a:t>
            </a:r>
          </a:p>
          <a:p>
            <a:pPr marL="0" indent="0">
              <a:buNone/>
            </a:pPr>
            <a:r>
              <a:rPr lang="en-US" b="1" dirty="0"/>
              <a:t>Objectives</a:t>
            </a:r>
          </a:p>
          <a:p>
            <a:pPr marL="579438" indent="-334963"/>
            <a:r>
              <a:rPr lang="en-US" sz="2500" dirty="0"/>
              <a:t>Economic actors working for domestic and global economic gain</a:t>
            </a:r>
          </a:p>
          <a:p>
            <a:pPr marL="579438" indent="-334963"/>
            <a:r>
              <a:rPr lang="en-US" sz="2500" dirty="0"/>
              <a:t>Conflict result </a:t>
            </a:r>
            <a:r>
              <a:rPr lang="en-US" sz="2500"/>
              <a:t>of zero-sum class </a:t>
            </a:r>
            <a:r>
              <a:rPr lang="en-US" sz="2500" dirty="0"/>
              <a:t>discontent </a:t>
            </a:r>
          </a:p>
          <a:p>
            <a:pPr marL="579438" indent="-334963"/>
            <a:r>
              <a:rPr lang="en-US" sz="2500" dirty="0"/>
              <a:t>Int’l organizations provide infrastructure for rich to oppress poor </a:t>
            </a:r>
          </a:p>
          <a:p>
            <a:pPr marL="579438" indent="-334963"/>
            <a:r>
              <a:rPr lang="en-US" sz="2500" dirty="0"/>
              <a:t>Rich created states to further economic self-interests</a:t>
            </a:r>
          </a:p>
          <a:p>
            <a:pPr marL="579438" indent="-334963"/>
            <a:r>
              <a:rPr lang="en-US" sz="2500" dirty="0"/>
              <a:t>Economics determines politics</a:t>
            </a:r>
          </a:p>
        </p:txBody>
      </p:sp>
    </p:spTree>
    <p:extLst>
      <p:ext uri="{BB962C8B-B14F-4D97-AF65-F5344CB8AC3E}">
        <p14:creationId xmlns:p14="http://schemas.microsoft.com/office/powerpoint/2010/main" val="5357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Recap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402080"/>
            <a:ext cx="83820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Mercantilism</a:t>
            </a:r>
            <a:r>
              <a:rPr lang="en-US" sz="2800" dirty="0"/>
              <a:t>: State-centric, dog-eat-dog world</a:t>
            </a:r>
          </a:p>
          <a:p>
            <a:pPr marL="0" indent="0">
              <a:buNone/>
            </a:pPr>
            <a:br>
              <a:rPr lang="en-US" sz="1400" b="1" dirty="0"/>
            </a:br>
            <a:r>
              <a:rPr lang="en-US" sz="2800" b="1" dirty="0"/>
              <a:t>Neoliberalism</a:t>
            </a:r>
            <a:r>
              <a:rPr lang="en-US" sz="2800" dirty="0"/>
              <a:t>: Actors recognize potential positive-sum gain through cooperation </a:t>
            </a:r>
          </a:p>
          <a:p>
            <a:pPr marL="0" indent="0">
              <a:buNone/>
            </a:pPr>
            <a:br>
              <a:rPr lang="en-US" sz="1400" b="1" dirty="0"/>
            </a:br>
            <a:r>
              <a:rPr lang="en-US" sz="2800" b="1" dirty="0"/>
              <a:t>Marxism</a:t>
            </a:r>
            <a:r>
              <a:rPr lang="en-US" sz="2800" dirty="0"/>
              <a:t>: Capitalism always needs to grow; rich exploit poor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593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2817</TotalTime>
  <Words>176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Georgia</vt:lpstr>
      <vt:lpstr>Wingdings</vt:lpstr>
      <vt:lpstr>Wingdings 2</vt:lpstr>
      <vt:lpstr>Civic</vt:lpstr>
      <vt:lpstr>PowerPoint Presentation</vt:lpstr>
      <vt:lpstr>Mercantilism</vt:lpstr>
      <vt:lpstr>Neoliberalism</vt:lpstr>
      <vt:lpstr>Marxism</vt:lpstr>
      <vt:lpstr>Recap</vt:lpstr>
    </vt:vector>
  </TitlesOfParts>
  <Company>Northern Kentucky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Kimberly Weir</dc:creator>
  <cp:lastModifiedBy>Kimberly Baranowski</cp:lastModifiedBy>
  <cp:revision>269</cp:revision>
  <dcterms:created xsi:type="dcterms:W3CDTF">2012-03-26T19:29:50Z</dcterms:created>
  <dcterms:modified xsi:type="dcterms:W3CDTF">2022-02-14T20:52:48Z</dcterms:modified>
</cp:coreProperties>
</file>