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75" r:id="rId2"/>
    <p:sldId id="341" r:id="rId3"/>
    <p:sldId id="337" r:id="rId4"/>
    <p:sldId id="306" r:id="rId5"/>
    <p:sldId id="333" r:id="rId6"/>
    <p:sldId id="338" r:id="rId7"/>
    <p:sldId id="340" r:id="rId8"/>
    <p:sldId id="284" r:id="rId9"/>
    <p:sldId id="290" r:id="rId10"/>
    <p:sldId id="329" r:id="rId11"/>
    <p:sldId id="33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14EABD-18F1-4A69-AF66-1183880F05D4}">
          <p14:sldIdLst>
            <p14:sldId id="275"/>
            <p14:sldId id="341"/>
            <p14:sldId id="337"/>
            <p14:sldId id="306"/>
            <p14:sldId id="333"/>
            <p14:sldId id="338"/>
            <p14:sldId id="340"/>
            <p14:sldId id="284"/>
            <p14:sldId id="290"/>
            <p14:sldId id="329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1" autoAdjust="0"/>
    <p:restoredTop sz="94576" autoAdjust="0"/>
  </p:normalViewPr>
  <p:slideViewPr>
    <p:cSldViewPr>
      <p:cViewPr varScale="1">
        <p:scale>
          <a:sx n="63" d="100"/>
          <a:sy n="63" d="100"/>
        </p:scale>
        <p:origin x="78" y="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34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ADEEB-1BC9-47BF-84EB-0954D1D84FA2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6288D-5794-44DA-887E-119025834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8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B9900-5091-414B-BB5D-8DAC223414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5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288D-5794-44DA-887E-11902583433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B9900-5091-414B-BB5D-8DAC223414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2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0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1487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40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7160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0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1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8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2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9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0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5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7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3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40653-1905-4BC6-B0A1-64A0A9A03D90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3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st.com/blogs/graphicdetail/2015/02/european-economy-guid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eanbriefing.com/news/wp-content/uploads/2019/12/GDP-Comparison-China-ASEAN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f.org/external/pubs/ft/sdn/2011/sdn1108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lpinc.org/Web_pages/Illiteracy_Globally.html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imf.org/en/publications/fm/issues/2017/10/05/fiscal-monitor-october-201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upegeos.fr/riskmap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209800"/>
            <a:ext cx="6400800" cy="2971800"/>
          </a:xfrm>
        </p:spPr>
        <p:txBody>
          <a:bodyPr>
            <a:normAutofit/>
          </a:bodyPr>
          <a:lstStyle/>
          <a:p>
            <a:r>
              <a:rPr lang="en-US" sz="6000" dirty="0"/>
              <a:t>The </a:t>
            </a:r>
            <a:br>
              <a:rPr lang="en-US" sz="6000" dirty="0"/>
            </a:br>
            <a:r>
              <a:rPr lang="en-US" sz="6000" dirty="0"/>
              <a:t>Basics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7086600" cy="81326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Int’l Political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839200" cy="5562600"/>
          </a:xfrm>
        </p:spPr>
        <p:txBody>
          <a:bodyPr numCol="1">
            <a:normAutofit/>
          </a:bodyPr>
          <a:lstStyle/>
          <a:p>
            <a:pPr>
              <a:buClr>
                <a:srgbClr val="B0CCB0"/>
              </a:buClr>
            </a:pPr>
            <a:r>
              <a:rPr lang="en-US" sz="2800" dirty="0"/>
              <a:t>Three sectors: monetary, trade, investment</a:t>
            </a:r>
            <a:br>
              <a:rPr lang="en-US" sz="2800" dirty="0"/>
            </a:br>
            <a:r>
              <a:rPr lang="en-US" sz="2800" dirty="0"/>
              <a:t>and finance</a:t>
            </a:r>
          </a:p>
          <a:p>
            <a:pPr>
              <a:buClr>
                <a:srgbClr val="B0CCB0"/>
              </a:buClr>
            </a:pPr>
            <a:r>
              <a:rPr lang="en-US" sz="2800" dirty="0"/>
              <a:t>GN/GS</a:t>
            </a:r>
          </a:p>
          <a:p>
            <a:pPr lvl="1">
              <a:buClr>
                <a:srgbClr val="B0CCB0"/>
              </a:buClr>
            </a:pPr>
            <a:r>
              <a:rPr lang="en-US" sz="2600" dirty="0"/>
              <a:t>How GS got into debt</a:t>
            </a:r>
          </a:p>
          <a:p>
            <a:pPr lvl="1">
              <a:buClr>
                <a:srgbClr val="B0CCB0"/>
              </a:buClr>
            </a:pPr>
            <a:r>
              <a:rPr lang="en-US" sz="2600" dirty="0"/>
              <a:t>How inequalities stifle development</a:t>
            </a:r>
          </a:p>
          <a:p>
            <a:pPr>
              <a:buClr>
                <a:srgbClr val="B0CCB0"/>
              </a:buClr>
            </a:pPr>
            <a:r>
              <a:rPr lang="en-US" sz="2800" dirty="0"/>
              <a:t>Interconnectedness, interdependency of system</a:t>
            </a:r>
            <a:endParaRPr lang="en-US" sz="2600" dirty="0">
              <a:solidFill>
                <a:schemeClr val="tx1"/>
              </a:solidFill>
            </a:endParaRPr>
          </a:p>
          <a:p>
            <a:pPr lvl="1">
              <a:buClr>
                <a:srgbClr val="B0CCB0"/>
              </a:buClr>
            </a:pPr>
            <a:r>
              <a:rPr lang="en-US" sz="2600" dirty="0">
                <a:solidFill>
                  <a:schemeClr val="tx1"/>
                </a:solidFill>
              </a:rPr>
              <a:t>Efforts for global governance</a:t>
            </a:r>
          </a:p>
          <a:p>
            <a:pPr marL="630238" indent="0">
              <a:buNone/>
            </a:pPr>
            <a:r>
              <a:rPr lang="en-US" sz="1800" dirty="0"/>
              <a:t>¤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54864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???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1153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would like to know about how the </a:t>
            </a:r>
            <a:b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global economy works? </a:t>
            </a:r>
            <a:b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75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54864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Global North-Global South Divide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115300" cy="43434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0" dirty="0"/>
              <a:t>Global North</a:t>
            </a:r>
          </a:p>
          <a:p>
            <a:pPr marL="517525" lvl="2">
              <a:buFont typeface="Arial" panose="020B0604020202020204" pitchFamily="34" charset="0"/>
              <a:buChar char="•"/>
            </a:pPr>
            <a:r>
              <a:rPr lang="en-US" sz="2800" b="0" dirty="0"/>
              <a:t> Advanced Industrialized Countries</a:t>
            </a:r>
          </a:p>
          <a:p>
            <a:pPr marL="517525" lvl="2">
              <a:buFont typeface="Arial" panose="020B0604020202020204" pitchFamily="34" charset="0"/>
              <a:buChar char="•"/>
            </a:pPr>
            <a:r>
              <a:rPr lang="en-US" sz="2800" b="0" dirty="0"/>
              <a:t> 32 countries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/>
              <a:t>Global South</a:t>
            </a:r>
          </a:p>
          <a:p>
            <a:pPr marL="625475" lvl="2">
              <a:buFont typeface="Arial" panose="020B0604020202020204" pitchFamily="34" charset="0"/>
              <a:buChar char="•"/>
            </a:pPr>
            <a:r>
              <a:rPr lang="en-US" sz="2800" b="0" dirty="0"/>
              <a:t> 162 countries (=83%)</a:t>
            </a:r>
          </a:p>
          <a:p>
            <a:pPr marL="625475" lvl="2">
              <a:buFont typeface="Arial" panose="020B0604020202020204" pitchFamily="34" charset="0"/>
              <a:buChar char="•"/>
            </a:pPr>
            <a:r>
              <a:rPr lang="en-US" sz="2800" b="0" dirty="0"/>
              <a:t> Generic = ‘developing’ </a:t>
            </a:r>
          </a:p>
          <a:p>
            <a:pPr marL="854075" lvl="3">
              <a:buFont typeface="Arial" panose="020B0604020202020204" pitchFamily="34" charset="0"/>
              <a:buChar char="•"/>
            </a:pPr>
            <a:r>
              <a:rPr lang="en-US" sz="2800" dirty="0"/>
              <a:t>Emerging economies (EEs)= Majority &gt;$10/day</a:t>
            </a:r>
            <a:endParaRPr lang="en-US" sz="2800" b="0" dirty="0"/>
          </a:p>
          <a:p>
            <a:pPr marL="228600" lvl="2" indent="0">
              <a:buNone/>
            </a:pPr>
            <a:r>
              <a:rPr lang="en-US" sz="1800" dirty="0"/>
              <a:t>¤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3398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932932" y="2904744"/>
            <a:ext cx="76200" cy="152400"/>
          </a:xfrm>
          <a:prstGeom prst="ellipse">
            <a:avLst/>
          </a:prstGeom>
          <a:solidFill>
            <a:srgbClr val="A40000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0" y="2667000"/>
            <a:ext cx="228600" cy="304800"/>
          </a:xfrm>
          <a:prstGeom prst="ellipse">
            <a:avLst/>
          </a:prstGeom>
          <a:solidFill>
            <a:srgbClr val="A40000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711628" y="2743200"/>
            <a:ext cx="45719" cy="76200"/>
          </a:xfrm>
          <a:prstGeom prst="ellipse">
            <a:avLst/>
          </a:prstGeom>
          <a:solidFill>
            <a:srgbClr val="A40000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5787827" y="2886456"/>
            <a:ext cx="145104" cy="47244"/>
          </a:xfrm>
          <a:prstGeom prst="ellipse">
            <a:avLst/>
          </a:prstGeom>
          <a:solidFill>
            <a:srgbClr val="A40000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10200" y="25908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flipV="1">
            <a:off x="7092696" y="3699539"/>
            <a:ext cx="76200" cy="575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5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European Union (EU)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76962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Franklin Gothic Book" pitchFamily="34" charset="0"/>
              </a:rPr>
              <a:t>European Coal &amp; Steel Community </a:t>
            </a:r>
            <a:r>
              <a:rPr lang="en-US" sz="2800" dirty="0">
                <a:latin typeface="Franklin Gothic Book" pitchFamily="34" charset="0"/>
              </a:rPr>
              <a:t>(ECSC)</a:t>
            </a:r>
          </a:p>
          <a:p>
            <a:pPr lvl="1"/>
            <a:r>
              <a:rPr lang="en-US" sz="2800" dirty="0">
                <a:latin typeface="Franklin Gothic Book" pitchFamily="34" charset="0"/>
              </a:rPr>
              <a:t>Regional IGO </a:t>
            </a:r>
            <a:r>
              <a:rPr lang="en-US" sz="2200" dirty="0">
                <a:latin typeface="Franklin Gothic Book" pitchFamily="34" charset="0"/>
              </a:rPr>
              <a:t>(1951) </a:t>
            </a:r>
            <a:r>
              <a:rPr lang="en-US" sz="2800" dirty="0">
                <a:latin typeface="Franklin Gothic Book" pitchFamily="34" charset="0"/>
              </a:rPr>
              <a:t>of 6 states</a:t>
            </a:r>
          </a:p>
          <a:p>
            <a:pPr lvl="1"/>
            <a:r>
              <a:rPr lang="en-US" sz="2800" dirty="0">
                <a:latin typeface="Franklin Gothic Book" pitchFamily="34" charset="0"/>
              </a:rPr>
              <a:t>Purpose: Promote regional trade </a:t>
            </a:r>
          </a:p>
          <a:p>
            <a:pPr lvl="1"/>
            <a:r>
              <a:rPr lang="en-US" sz="2800" dirty="0">
                <a:latin typeface="Franklin Gothic Book" pitchFamily="34" charset="0"/>
              </a:rPr>
              <a:t>Present-day EU- 27 </a:t>
            </a:r>
          </a:p>
          <a:p>
            <a:pPr lvl="1"/>
            <a:r>
              <a:rPr lang="en-US" sz="2800" dirty="0">
                <a:latin typeface="Franklin Gothic Book" pitchFamily="34" charset="0"/>
              </a:rPr>
              <a:t>Trade union, but more</a:t>
            </a:r>
          </a:p>
          <a:p>
            <a:pPr lvl="1"/>
            <a:r>
              <a:rPr lang="en-US" sz="2800" dirty="0">
                <a:latin typeface="Franklin Gothic Book" pitchFamily="34" charset="0"/>
              </a:rPr>
              <a:t>Significance to IMS</a:t>
            </a:r>
            <a:r>
              <a:rPr lang="en-US" sz="2800" dirty="0">
                <a:latin typeface="Franklin Gothic Book" pitchFamily="34" charset="0"/>
                <a:sym typeface="Wingdings" pitchFamily="2" charset="2"/>
              </a:rPr>
              <a:t> 	</a:t>
            </a:r>
          </a:p>
          <a:p>
            <a:pPr marL="804863" lvl="2" indent="-165100"/>
            <a:r>
              <a:rPr lang="en-US" dirty="0">
                <a:latin typeface="Franklin Gothic Book" pitchFamily="34" charset="0"/>
                <a:sym typeface="Wingdings" pitchFamily="2" charset="2"/>
              </a:rPr>
              <a:t>	</a:t>
            </a:r>
            <a:r>
              <a:rPr lang="en-US" sz="2400" dirty="0">
                <a:latin typeface="Franklin Gothic Book" pitchFamily="34" charset="0"/>
              </a:rPr>
              <a:t>Eurozone- 19 members</a:t>
            </a:r>
          </a:p>
          <a:p>
            <a:pPr marL="822960" lvl="1" indent="-457200"/>
            <a:r>
              <a:rPr lang="en-US" sz="2800" dirty="0">
                <a:solidFill>
                  <a:prstClr val="black"/>
                </a:solidFill>
                <a:latin typeface="Franklin Gothic Book" pitchFamily="34" charset="0"/>
              </a:rPr>
              <a:t>Significance to II&amp;F</a:t>
            </a:r>
            <a:r>
              <a:rPr lang="en-US" sz="2800" dirty="0">
                <a:solidFill>
                  <a:prstClr val="black"/>
                </a:solidFill>
                <a:latin typeface="Franklin Gothic Book" pitchFamily="34" charset="0"/>
                <a:sym typeface="Wingdings" pitchFamily="2" charset="2"/>
              </a:rPr>
              <a:t></a:t>
            </a:r>
          </a:p>
          <a:p>
            <a:pPr marL="804863" lvl="2" indent="-165100"/>
            <a:r>
              <a:rPr lang="en-US" sz="2400" dirty="0">
                <a:latin typeface="Franklin Gothic Book" pitchFamily="34" charset="0"/>
              </a:rPr>
              <a:t>Uniform investment rules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en-US" sz="1800" dirty="0">
                <a:solidFill>
                  <a:prstClr val="black"/>
                </a:solidFill>
                <a:latin typeface="Franklin Gothic Book" pitchFamily="34" charset="0"/>
              </a:rPr>
              <a:t>¤</a:t>
            </a:r>
          </a:p>
          <a:p>
            <a:pPr marL="731520" lvl="2" indent="0">
              <a:buNone/>
            </a:pPr>
            <a:endParaRPr lang="en-US" sz="2500" dirty="0">
              <a:latin typeface="Franklin Gothic Book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87916" y="2819400"/>
            <a:ext cx="4748827" cy="3905310"/>
            <a:chOff x="4318973" y="2743200"/>
            <a:chExt cx="4748827" cy="390531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973" y="2743200"/>
              <a:ext cx="4748827" cy="37185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318973" y="6448455"/>
              <a:ext cx="406302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hlinkClick r:id="rId3"/>
                </a:rPr>
                <a:t>http://www.economist.com/blogs/graphicdetail/2015/02/european-economy-guide</a:t>
              </a:r>
              <a:r>
                <a:rPr lang="en-US" sz="7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1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0511" y="759454"/>
            <a:ext cx="7543800" cy="5257800"/>
          </a:xfrm>
        </p:spPr>
        <p:txBody>
          <a:bodyPr>
            <a:normAutofit/>
          </a:bodyPr>
          <a:lstStyle/>
          <a:p>
            <a:pPr marL="731520" lvl="2" indent="-457200"/>
            <a:r>
              <a:rPr lang="en-US" sz="2800" dirty="0">
                <a:latin typeface="Franklin Gothic Book" pitchFamily="34" charset="0"/>
              </a:rPr>
              <a:t>Post WWII- colonies gained independence</a:t>
            </a:r>
          </a:p>
          <a:p>
            <a:pPr marL="731520" lvl="2" indent="-457200"/>
            <a:r>
              <a:rPr lang="en-US" sz="2800" dirty="0">
                <a:latin typeface="Franklin Gothic Book" pitchFamily="34" charset="0"/>
              </a:rPr>
              <a:t>Reliance on primary resources</a:t>
            </a:r>
          </a:p>
          <a:p>
            <a:pPr marL="1005840" lvl="3" indent="-457200"/>
            <a:r>
              <a:rPr lang="en-US" sz="2600" dirty="0">
                <a:latin typeface="Franklin Gothic Book" pitchFamily="34" charset="0"/>
              </a:rPr>
              <a:t>Cash crops, raw materials</a:t>
            </a:r>
          </a:p>
          <a:p>
            <a:pPr marL="731520" lvl="2" indent="-457200"/>
            <a:r>
              <a:rPr lang="en-US" sz="2800" dirty="0">
                <a:latin typeface="Franklin Gothic Book" pitchFamily="34" charset="0"/>
              </a:rPr>
              <a:t>Desire to industrialize</a:t>
            </a:r>
          </a:p>
          <a:p>
            <a:pPr marL="1005840" lvl="3" indent="-457200"/>
            <a:r>
              <a:rPr lang="en-US" sz="2600" dirty="0">
                <a:latin typeface="Franklin Gothic Book" pitchFamily="34" charset="0"/>
              </a:rPr>
              <a:t>Needed to borrow $= debt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en-US" sz="1800" dirty="0">
                <a:solidFill>
                  <a:prstClr val="black"/>
                </a:solidFill>
                <a:latin typeface="Franklin Gothic Book" pitchFamily="34" charset="0"/>
              </a:rPr>
              <a:t>¤</a:t>
            </a:r>
            <a:endParaRPr lang="en-US" sz="26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548640" lvl="3" indent="0">
              <a:buNone/>
            </a:pPr>
            <a:endParaRPr lang="en-US" sz="2500" dirty="0">
              <a:latin typeface="Franklin Gothic Book" pitchFamily="34" charset="0"/>
            </a:endParaRPr>
          </a:p>
          <a:p>
            <a:pPr marL="731520" lvl="2" indent="-457200"/>
            <a:endParaRPr lang="en-US" sz="2500" dirty="0">
              <a:latin typeface="Franklin Gothic Book" pitchFamily="34" charset="0"/>
            </a:endParaRPr>
          </a:p>
          <a:p>
            <a:pPr marL="1154430" lvl="2" indent="-514350"/>
            <a:endParaRPr lang="en-US" sz="2900" dirty="0">
              <a:latin typeface="Franklin Gothic Boo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79" y="1483354"/>
            <a:ext cx="3721421" cy="1905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843578"/>
              </p:ext>
            </p:extLst>
          </p:nvPr>
        </p:nvGraphicFramePr>
        <p:xfrm>
          <a:off x="1219200" y="3548342"/>
          <a:ext cx="5410200" cy="3191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9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82">
                <a:tc>
                  <a:txBody>
                    <a:bodyPr/>
                    <a:lstStyle/>
                    <a:p>
                      <a:r>
                        <a:rPr lang="en-US" dirty="0"/>
                        <a:t>Mexico</a:t>
                      </a:r>
                      <a:r>
                        <a:rPr lang="en-US" baseline="0" dirty="0"/>
                        <a:t> “Tequila Crisis”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482">
                <a:tc>
                  <a:txBody>
                    <a:bodyPr/>
                    <a:lstStyle/>
                    <a:p>
                      <a:r>
                        <a:rPr lang="en-US" dirty="0"/>
                        <a:t>“Asian Flu” Crisis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482">
                <a:tc>
                  <a:txBody>
                    <a:bodyPr/>
                    <a:lstStyle/>
                    <a:p>
                      <a:r>
                        <a:rPr lang="en-US" dirty="0"/>
                        <a:t>Russian “Ruble</a:t>
                      </a:r>
                      <a:r>
                        <a:rPr lang="en-US" baseline="0" dirty="0"/>
                        <a:t> Crisis”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674">
                <a:tc>
                  <a:txBody>
                    <a:bodyPr/>
                    <a:lstStyle/>
                    <a:p>
                      <a:r>
                        <a:rPr lang="en-US" dirty="0"/>
                        <a:t>Argentina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2001, 2014, 2023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482">
                <a:tc>
                  <a:txBody>
                    <a:bodyPr/>
                    <a:lstStyle/>
                    <a:p>
                      <a:r>
                        <a:rPr lang="en-US" dirty="0"/>
                        <a:t>Global Recession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482">
                <a:tc>
                  <a:txBody>
                    <a:bodyPr/>
                    <a:lstStyle/>
                    <a:p>
                      <a:r>
                        <a:rPr lang="en-US" dirty="0"/>
                        <a:t>Eurozone Crisis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482">
                <a:tc>
                  <a:txBody>
                    <a:bodyPr/>
                    <a:lstStyle/>
                    <a:p>
                      <a:r>
                        <a:rPr lang="en-US" dirty="0"/>
                        <a:t>Russia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294326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The Making of the Global South</a:t>
            </a:r>
          </a:p>
        </p:txBody>
      </p:sp>
    </p:spTree>
    <p:extLst>
      <p:ext uri="{BB962C8B-B14F-4D97-AF65-F5344CB8AC3E}">
        <p14:creationId xmlns:p14="http://schemas.microsoft.com/office/powerpoint/2010/main" val="5822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943473"/>
            <a:ext cx="6096000" cy="59848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Malaysia: S 53%, I 36%, A 11%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400800" y="255570"/>
            <a:ext cx="2797534" cy="781337"/>
          </a:xfrm>
          <a:prstGeom prst="rect">
            <a:avLst/>
          </a:prstGeom>
        </p:spPr>
        <p:txBody>
          <a:bodyPr rIns="128016" anchor="t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Burundi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 4%, I 2%, A 94%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8813" t="30096" r="7832" b="25641"/>
          <a:stretch/>
        </p:blipFill>
        <p:spPr bwMode="auto">
          <a:xfrm>
            <a:off x="0" y="4302432"/>
            <a:ext cx="6096000" cy="2555567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/>
          <a:srcRect l="18590" t="28973" r="2564" b="26578"/>
          <a:stretch/>
        </p:blipFill>
        <p:spPr bwMode="auto">
          <a:xfrm>
            <a:off x="0" y="925327"/>
            <a:ext cx="6096000" cy="3018146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-32208" y="551021"/>
            <a:ext cx="6022942" cy="598487"/>
          </a:xfrm>
          <a:prstGeom prst="rect">
            <a:avLst/>
          </a:prstGeom>
        </p:spPr>
        <p:txBody>
          <a:bodyPr rIns="128016" anchor="t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France: S 79%, I 20%, A &lt;2%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4"/>
          <a:srcRect l="16667" t="31340" r="35416" b="26780"/>
          <a:stretch/>
        </p:blipFill>
        <p:spPr bwMode="auto">
          <a:xfrm>
            <a:off x="6400800" y="990600"/>
            <a:ext cx="2676144" cy="2090455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/>
          <a:srcRect l="64584" t="32195" r="2884" b="25924"/>
          <a:stretch/>
        </p:blipFill>
        <p:spPr bwMode="auto">
          <a:xfrm>
            <a:off x="6400800" y="3090307"/>
            <a:ext cx="2676144" cy="2207116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72221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Income Comparison</a:t>
            </a:r>
          </a:p>
        </p:txBody>
      </p:sp>
    </p:spTree>
    <p:extLst>
      <p:ext uri="{BB962C8B-B14F-4D97-AF65-F5344CB8AC3E}">
        <p14:creationId xmlns:p14="http://schemas.microsoft.com/office/powerpoint/2010/main" val="14044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19843"/>
            <a:ext cx="5620999" cy="6102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6704111"/>
            <a:ext cx="4477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prstClr val="black"/>
                </a:solidFill>
                <a:hlinkClick r:id="rId3"/>
              </a:rPr>
              <a:t>https://www.aseanbriefing.com/news/wp-content/uploads/2019/12/GDP-Comparison-China-ASEAN.jpg</a:t>
            </a:r>
            <a:r>
              <a:rPr lang="en-US" sz="700" dirty="0">
                <a:solidFill>
                  <a:prstClr val="black"/>
                </a:solidFill>
              </a:rPr>
              <a:t> </a:t>
            </a:r>
          </a:p>
          <a:p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4518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400" b="1" dirty="0">
                <a:solidFill>
                  <a:schemeClr val="accent2">
                    <a:lumMod val="75000"/>
                  </a:schemeClr>
                </a:solidFill>
              </a:rPr>
              <a:t>Income Inequality within China</a:t>
            </a:r>
          </a:p>
        </p:txBody>
      </p:sp>
    </p:spTree>
    <p:extLst>
      <p:ext uri="{BB962C8B-B14F-4D97-AF65-F5344CB8AC3E}">
        <p14:creationId xmlns:p14="http://schemas.microsoft.com/office/powerpoint/2010/main" val="124205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503920" cy="6096000"/>
          </a:xfrm>
        </p:spPr>
        <p:txBody>
          <a:bodyPr>
            <a:normAutofit/>
          </a:bodyPr>
          <a:lstStyle/>
          <a:p>
            <a:r>
              <a:rPr lang="en-US" sz="2800" dirty="0"/>
              <a:t>More income </a:t>
            </a:r>
            <a:r>
              <a:rPr lang="en-US" sz="2800" dirty="0">
                <a:solidFill>
                  <a:schemeClr val="tx1"/>
                </a:solidFill>
              </a:rPr>
              <a:t>equality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1"/>
                </a:solidFill>
              </a:rPr>
              <a:t> higher growth rates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IMF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More gender equality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1"/>
                </a:solidFill>
              </a:rPr>
              <a:t> higher GDP p/c 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Consequences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of income inequality </a:t>
            </a:r>
            <a:r>
              <a:rPr lang="en-US" sz="1600" dirty="0">
                <a:solidFill>
                  <a:prstClr val="black"/>
                </a:solidFill>
              </a:rPr>
              <a:t>(</a:t>
            </a:r>
            <a:r>
              <a:rPr lang="en-US" sz="1600" dirty="0">
                <a:solidFill>
                  <a:prstClr val="black"/>
                </a:solidFill>
                <a:hlinkClick r:id="rId4"/>
              </a:rPr>
              <a:t>IMF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Fewer people w/ resource, credit access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Limited tax base =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fewer social services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Corruption </a:t>
            </a:r>
            <a:endParaRPr lang="en-US" sz="2600" dirty="0"/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Political instability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 map</a:t>
            </a:r>
            <a:endParaRPr lang="en-US" sz="1800" dirty="0">
              <a:solidFill>
                <a:schemeClr val="tx1"/>
              </a:solidFill>
            </a:endParaRPr>
          </a:p>
          <a:p>
            <a:pPr marL="0" lvl="0" indent="0">
              <a:buClr>
                <a:srgbClr val="D16349"/>
              </a:buClr>
              <a:buNone/>
            </a:pPr>
            <a:r>
              <a:rPr lang="en-US" sz="1800" dirty="0">
                <a:solidFill>
                  <a:prstClr val="black"/>
                </a:solidFill>
              </a:rPr>
              <a:t>¤</a:t>
            </a:r>
          </a:p>
          <a:p>
            <a:pPr marL="594360" lvl="2" indent="0">
              <a:buNone/>
            </a:pPr>
            <a:endParaRPr lang="en-US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69342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Income Inequality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53712" y="2952553"/>
            <a:ext cx="4581525" cy="3905447"/>
            <a:chOff x="4343400" y="2854331"/>
            <a:chExt cx="4581525" cy="373553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854331"/>
              <a:ext cx="4581525" cy="3735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343400" y="6405201"/>
              <a:ext cx="248716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hlinkClick r:id="rId6"/>
                </a:rPr>
                <a:t>http://www.glpinc.org/Web_pages/Illiteracy_Globally.html</a:t>
              </a:r>
              <a:r>
                <a:rPr lang="en-US" sz="600" dirty="0"/>
                <a:t>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96A8A3F5-7292-2BB5-E466-4D2895603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42" y="0"/>
            <a:ext cx="918954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76022" y="6642556"/>
            <a:ext cx="1981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https://www.groupegeos.fr/riskmap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28251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2605</TotalTime>
  <Words>361</Words>
  <Application>Microsoft Office PowerPoint</Application>
  <PresentationFormat>On-screen Show (4:3)</PresentationFormat>
  <Paragraphs>76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Franklin Gothic Book</vt:lpstr>
      <vt:lpstr>Maiandra GD</vt:lpstr>
      <vt:lpstr>Trebuchet MS</vt:lpstr>
      <vt:lpstr>Wingdings 2</vt:lpstr>
      <vt:lpstr>Wingdings 3</vt:lpstr>
      <vt:lpstr>Facet</vt:lpstr>
      <vt:lpstr>PowerPoint Presentation</vt:lpstr>
      <vt:lpstr>Global North-Global South Divide</vt:lpstr>
      <vt:lpstr>PowerPoint Presentation</vt:lpstr>
      <vt:lpstr>European Union (EU)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Int’l Political Economy</vt:lpstr>
      <vt:lpstr>???</vt:lpstr>
    </vt:vector>
  </TitlesOfParts>
  <Company>Northern Kentucky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Kimberly Weir</dc:creator>
  <cp:lastModifiedBy>Kimberly Weir</cp:lastModifiedBy>
  <cp:revision>291</cp:revision>
  <dcterms:created xsi:type="dcterms:W3CDTF">2012-03-26T19:29:50Z</dcterms:created>
  <dcterms:modified xsi:type="dcterms:W3CDTF">2023-08-23T22:23:48Z</dcterms:modified>
</cp:coreProperties>
</file>