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DDF6-094E-4002-966B-D5357AE9723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B28D-4DE5-4648-A1B6-C79E717E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6379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Class Systems</a:t>
            </a:r>
            <a:endParaRPr lang="en-US" sz="4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04932" y="4495800"/>
            <a:ext cx="2428362" cy="2200484"/>
            <a:chOff x="45720" y="5029081"/>
            <a:chExt cx="2428362" cy="2200484"/>
          </a:xfrm>
        </p:grpSpPr>
        <p:sp>
          <p:nvSpPr>
            <p:cNvPr id="3" name="Rounded Rectangle 2"/>
            <p:cNvSpPr/>
            <p:nvPr/>
          </p:nvSpPr>
          <p:spPr>
            <a:xfrm>
              <a:off x="45720" y="5029081"/>
              <a:ext cx="2428362" cy="22004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" y="5105907"/>
              <a:ext cx="242836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Ancient Rome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Patricians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Knights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Plebeians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Slaves</a:t>
              </a:r>
              <a:endParaRPr lang="en-US" sz="2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74874" y="1571923"/>
            <a:ext cx="3267894" cy="2964752"/>
            <a:chOff x="2288744" y="1711725"/>
            <a:chExt cx="3581402" cy="296475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8744" y="1711725"/>
              <a:ext cx="3581402" cy="296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474082" y="1752600"/>
              <a:ext cx="3243663" cy="2923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Middle Ages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Feudal Lords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Vassals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Guild-masters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Journeymen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Apprentices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600" dirty="0" smtClean="0"/>
                <a:t>Serfs</a:t>
              </a:r>
              <a:endParaRPr lang="en-US" sz="2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79029" y="646331"/>
            <a:ext cx="2743200" cy="1792069"/>
            <a:chOff x="4609011" y="968374"/>
            <a:chExt cx="2994025" cy="177482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011" y="968374"/>
              <a:ext cx="2994025" cy="177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609011" y="968374"/>
              <a:ext cx="2994025" cy="1463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Modern Society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000" dirty="0" smtClean="0"/>
                <a:t>Bourgeois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3000" dirty="0" smtClean="0"/>
                <a:t>Proletariat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4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Historical </a:t>
            </a:r>
            <a:r>
              <a:rPr lang="en-US" sz="4000" b="1" dirty="0" err="1" smtClean="0"/>
              <a:t>Dialecticalism</a:t>
            </a:r>
            <a:endParaRPr lang="en-US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374923"/>
            <a:ext cx="238853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Give rise to artisans- displace feudal lords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2025" y="4051964"/>
            <a:ext cx="2286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Feudal society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Feudal lords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Vassals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Guild-masters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Journeymen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Apprentices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Serfs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2702194"/>
            <a:ext cx="1664705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Dominant paradigm =</a:t>
            </a:r>
          </a:p>
          <a:p>
            <a:r>
              <a:rPr lang="en-US" sz="2400" dirty="0" smtClean="0"/>
              <a:t>Thesis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40104" y="4672539"/>
            <a:ext cx="3737470" cy="2151162"/>
            <a:chOff x="2640104" y="4672539"/>
            <a:chExt cx="3737470" cy="2151162"/>
          </a:xfrm>
        </p:grpSpPr>
        <p:sp>
          <p:nvSpPr>
            <p:cNvPr id="16" name="Right Arrow 15"/>
            <p:cNvSpPr/>
            <p:nvPr/>
          </p:nvSpPr>
          <p:spPr>
            <a:xfrm>
              <a:off x="2640104" y="4672539"/>
              <a:ext cx="3737470" cy="21511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40104" y="5194122"/>
              <a:ext cx="2675967" cy="120032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Serfs challenge feudal lords by forming</a:t>
              </a:r>
              <a:r>
                <a:rPr lang="en-US" sz="2400" dirty="0" smtClean="0">
                  <a:sym typeface="Wingdings" panose="05000000000000000000" pitchFamily="2" charset="2"/>
                </a:rPr>
                <a:t> </a:t>
              </a:r>
              <a:r>
                <a:rPr lang="en-US" sz="2400" dirty="0" smtClean="0"/>
                <a:t>communes</a:t>
              </a:r>
              <a:endParaRPr lang="en-US" sz="24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19714" y="4069893"/>
            <a:ext cx="168088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Antithesis = </a:t>
            </a:r>
          </a:p>
          <a:p>
            <a:r>
              <a:rPr lang="en-US" sz="2400" dirty="0" smtClean="0"/>
              <a:t>anti(thesis)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4413622"/>
            <a:ext cx="16002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Synthesis = </a:t>
            </a:r>
            <a:r>
              <a:rPr lang="en-US" sz="2400" dirty="0" err="1" smtClean="0"/>
              <a:t>syn</a:t>
            </a:r>
            <a:r>
              <a:rPr lang="en-US" sz="2400" dirty="0" smtClean="0"/>
              <a:t>(thesis)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722498" y="1302827"/>
            <a:ext cx="3699001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New dominant paradigm: Thesis</a:t>
            </a:r>
            <a:endParaRPr lang="en-US" sz="3600" dirty="0"/>
          </a:p>
        </p:txBody>
      </p:sp>
      <p:sp>
        <p:nvSpPr>
          <p:cNvPr id="24" name="Up Arrow 23"/>
          <p:cNvSpPr/>
          <p:nvPr/>
        </p:nvSpPr>
        <p:spPr>
          <a:xfrm rot="19179882">
            <a:off x="5361861" y="2337600"/>
            <a:ext cx="1488422" cy="22809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 animBg="1"/>
      <p:bldP spid="27" grpId="0" animBg="1"/>
      <p:bldP spid="30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Historical </a:t>
            </a:r>
            <a:r>
              <a:rPr lang="en-US" sz="4000" b="1" dirty="0" err="1" smtClean="0"/>
              <a:t>Dialecticalism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52346" y="5334000"/>
            <a:ext cx="26619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Factory owners give rise to bourgeois class 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0994" y="1192762"/>
            <a:ext cx="2057403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New dominant paradigm:</a:t>
            </a:r>
          </a:p>
          <a:p>
            <a:r>
              <a:rPr lang="en-US" sz="2400" dirty="0" smtClean="0"/>
              <a:t>Thesis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24607" y="4686353"/>
            <a:ext cx="3305037" cy="2033229"/>
            <a:chOff x="3150810" y="4977171"/>
            <a:chExt cx="3305037" cy="2033229"/>
          </a:xfrm>
        </p:grpSpPr>
        <p:sp>
          <p:nvSpPr>
            <p:cNvPr id="16" name="Right Arrow 15"/>
            <p:cNvSpPr/>
            <p:nvPr/>
          </p:nvSpPr>
          <p:spPr>
            <a:xfrm>
              <a:off x="3159776" y="4977171"/>
              <a:ext cx="3296071" cy="20332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50810" y="5492971"/>
              <a:ext cx="2209801" cy="101566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Burghers challenge aristocracy with factory ownership</a:t>
              </a:r>
              <a:endParaRPr lang="en-US" sz="2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70995" y="4144412"/>
            <a:ext cx="1717023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Antithesis = anti(thesis)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29985" y="2591065"/>
            <a:ext cx="2559423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Early modern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Aristocracy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Burghers (guilds- urban middle class in trades, industries, commerce)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Petty gentry (landholders)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Peasants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62801" y="4371156"/>
            <a:ext cx="16002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Synthesis = </a:t>
            </a:r>
            <a:r>
              <a:rPr lang="en-US" sz="2400" dirty="0" err="1" smtClean="0"/>
              <a:t>syn</a:t>
            </a:r>
            <a:r>
              <a:rPr lang="en-US" sz="2400" dirty="0" smtClean="0"/>
              <a:t>(thesis) 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054480" y="750447"/>
            <a:ext cx="2288283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New dominant paradigm: Thesis</a:t>
            </a:r>
            <a:endParaRPr lang="en-US" sz="2400" dirty="0"/>
          </a:p>
        </p:txBody>
      </p:sp>
      <p:sp>
        <p:nvSpPr>
          <p:cNvPr id="24" name="Up Arrow 23"/>
          <p:cNvSpPr/>
          <p:nvPr/>
        </p:nvSpPr>
        <p:spPr>
          <a:xfrm rot="18885031">
            <a:off x="5500928" y="3007563"/>
            <a:ext cx="1488422" cy="1775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9282748">
            <a:off x="5594537" y="1429337"/>
            <a:ext cx="1600200" cy="1226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67644" y="1769716"/>
            <a:ext cx="266195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Modern society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Bourgeois= Rich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Proletariat = Poor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62801" y="838200"/>
            <a:ext cx="175708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Last stage =</a:t>
            </a:r>
          </a:p>
          <a:p>
            <a:r>
              <a:rPr lang="en-US" sz="2400" dirty="0" smtClean="0"/>
              <a:t>Communism</a:t>
            </a:r>
          </a:p>
        </p:txBody>
      </p:sp>
    </p:spTree>
    <p:extLst>
      <p:ext uri="{BB962C8B-B14F-4D97-AF65-F5344CB8AC3E}">
        <p14:creationId xmlns:p14="http://schemas.microsoft.com/office/powerpoint/2010/main" val="14153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6" grpId="0" animBg="1"/>
      <p:bldP spid="27" grpId="0" animBg="1"/>
      <p:bldP spid="30" grpId="0" animBg="1"/>
      <p:bldP spid="24" grpId="0" animBg="1"/>
      <p:bldP spid="28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/>
          <p:cNvSpPr/>
          <p:nvPr/>
        </p:nvSpPr>
        <p:spPr>
          <a:xfrm>
            <a:off x="76200" y="328200"/>
            <a:ext cx="8991600" cy="5974707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2989384" y="349892"/>
            <a:ext cx="3106616" cy="195076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856892" y="292140"/>
            <a:ext cx="1371600" cy="8208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4314092" y="301703"/>
            <a:ext cx="457200" cy="25310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0" y="14132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Core-Core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917715" y="372161"/>
            <a:ext cx="1160700" cy="162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78415" y="68736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Periphery-Core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386254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Core-Periphery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5215" y="2743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Periphery-Periphery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175621" y="914847"/>
            <a:ext cx="826594" cy="3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19800" y="1847919"/>
            <a:ext cx="1295400" cy="146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</p:cNvCxnSpPr>
          <p:nvPr/>
        </p:nvCxnSpPr>
        <p:spPr>
          <a:xfrm flipH="1">
            <a:off x="7658101" y="3574197"/>
            <a:ext cx="401514" cy="38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" y="1413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Economic Hierarchy</a:t>
            </a:r>
          </a:p>
        </p:txBody>
      </p:sp>
    </p:spTree>
    <p:extLst>
      <p:ext uri="{BB962C8B-B14F-4D97-AF65-F5344CB8AC3E}">
        <p14:creationId xmlns:p14="http://schemas.microsoft.com/office/powerpoint/2010/main" val="255786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 animBg="1"/>
      <p:bldP spid="8" grpId="0" animBg="1"/>
      <p:bldP spid="2" grpId="0" animBg="1"/>
      <p:bldP spid="3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139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Northern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23</cp:revision>
  <dcterms:created xsi:type="dcterms:W3CDTF">2014-02-06T13:29:19Z</dcterms:created>
  <dcterms:modified xsi:type="dcterms:W3CDTF">2014-02-06T18:28:26Z</dcterms:modified>
</cp:coreProperties>
</file>