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5" r:id="rId2"/>
    <p:sldId id="284" r:id="rId3"/>
    <p:sldId id="335" r:id="rId4"/>
    <p:sldId id="336" r:id="rId5"/>
    <p:sldId id="337" r:id="rId6"/>
    <p:sldId id="333" r:id="rId7"/>
    <p:sldId id="324" r:id="rId8"/>
    <p:sldId id="327" r:id="rId9"/>
    <p:sldId id="285" r:id="rId10"/>
    <p:sldId id="287" r:id="rId11"/>
    <p:sldId id="326" r:id="rId12"/>
    <p:sldId id="33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14EABD-18F1-4A69-AF66-1183880F05D4}">
          <p14:sldIdLst>
            <p14:sldId id="275"/>
            <p14:sldId id="284"/>
            <p14:sldId id="335"/>
            <p14:sldId id="336"/>
            <p14:sldId id="337"/>
            <p14:sldId id="333"/>
            <p14:sldId id="324"/>
            <p14:sldId id="327"/>
            <p14:sldId id="285"/>
            <p14:sldId id="287"/>
            <p14:sldId id="326"/>
            <p14:sldId id="332"/>
            <p14:sldId id="273"/>
          </p14:sldIdLst>
        </p14:section>
        <p14:section name="Untitled Section" id="{990915B3-A6BE-43A8-8B66-BC12327BBB3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45" autoAdjust="0"/>
    <p:restoredTop sz="94576" autoAdjust="0"/>
  </p:normalViewPr>
  <p:slideViewPr>
    <p:cSldViewPr>
      <p:cViewPr varScale="1">
        <p:scale>
          <a:sx n="98" d="100"/>
          <a:sy n="98" d="100"/>
        </p:scale>
        <p:origin x="7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34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ADEEB-1BC9-47BF-84EB-0954D1D84FA2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6288D-5794-44DA-887E-119025834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8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373E2-053D-43E7-B810-A4CE62306B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64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0653-1905-4BC6-B0A1-64A0A9A03D90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994EC6-BB9C-4510-851E-68A65022C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0653-1905-4BC6-B0A1-64A0A9A03D90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4EC6-BB9C-4510-851E-68A65022C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E994EC6-BB9C-4510-851E-68A65022C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0653-1905-4BC6-B0A1-64A0A9A03D90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0653-1905-4BC6-B0A1-64A0A9A03D90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E994EC6-BB9C-4510-851E-68A65022C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0653-1905-4BC6-B0A1-64A0A9A03D90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994EC6-BB9C-4510-851E-68A65022C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B740653-1905-4BC6-B0A1-64A0A9A03D90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4EC6-BB9C-4510-851E-68A65022C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0653-1905-4BC6-B0A1-64A0A9A03D90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E994EC6-BB9C-4510-851E-68A65022C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0653-1905-4BC6-B0A1-64A0A9A03D90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E994EC6-BB9C-4510-851E-68A65022C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0653-1905-4BC6-B0A1-64A0A9A03D90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994EC6-BB9C-4510-851E-68A65022C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994EC6-BB9C-4510-851E-68A65022C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40653-1905-4BC6-B0A1-64A0A9A03D90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E994EC6-BB9C-4510-851E-68A65022C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B740653-1905-4BC6-B0A1-64A0A9A03D90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B740653-1905-4BC6-B0A1-64A0A9A03D90}" type="datetimeFigureOut">
              <a:rPr lang="en-US" smtClean="0"/>
              <a:pPr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994EC6-BB9C-4510-851E-68A65022CD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rldbank.org/en/news/press-release/2021/11/17/remittance-flows-register-robust-7-3-percent-growth-in-202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grationdataportal.org/international-data?i=remit_paid&amp;t=202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grationdataportal.org/international-data?i=remit_re_excel&amp;t=202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grationdataportal.org/international-data?i=remit_re_gdp&amp;t=202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st.com/leaders/2019/04/13/the-cost-of-cross-border-payments-needs-to-drop?frsc=dg%7C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971800"/>
          </a:xfrm>
        </p:spPr>
        <p:txBody>
          <a:bodyPr>
            <a:normAutofit lnSpcReduction="10000"/>
          </a:bodyPr>
          <a:lstStyle/>
          <a:p>
            <a:r>
              <a:rPr lang="en-US" sz="6000" dirty="0"/>
              <a:t>IL </a:t>
            </a:r>
            <a:br>
              <a:rPr lang="en-US" sz="6000" dirty="0"/>
            </a:br>
            <a:r>
              <a:rPr lang="en-US" sz="6000" dirty="0"/>
              <a:t>&amp;</a:t>
            </a:r>
          </a:p>
          <a:p>
            <a:r>
              <a:rPr lang="en-US" sz="6000" dirty="0"/>
              <a:t>IPE NORMS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52587" y="1347787"/>
            <a:ext cx="6858000" cy="3857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86188" y="1347788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02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5560"/>
            <a:ext cx="8534400" cy="949960"/>
          </a:xfrm>
        </p:spPr>
        <p:txBody>
          <a:bodyPr>
            <a:normAutofit/>
          </a:bodyPr>
          <a:lstStyle/>
          <a:p>
            <a:r>
              <a:rPr lang="en-US" sz="3600" b="1" dirty="0"/>
              <a:t>Downside of Remittances </a:t>
            </a:r>
            <a:r>
              <a:rPr lang="en-US" sz="3200" b="1" dirty="0"/>
              <a:t>(cont.)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371600"/>
            <a:ext cx="8503920" cy="5410200"/>
          </a:xfrm>
        </p:spPr>
        <p:txBody>
          <a:bodyPr>
            <a:normAutofit/>
          </a:bodyPr>
          <a:lstStyle/>
          <a:p>
            <a:pPr marL="457200" lvl="3" indent="-339725"/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↓ gl. economy = blow</a:t>
            </a:r>
          </a:p>
          <a:p>
            <a:pPr marL="731520" lvl="4" indent="-339725"/>
            <a:r>
              <a:rPr lang="en-US" sz="2600" dirty="0">
                <a:solidFill>
                  <a:schemeClr val="tx1"/>
                </a:solidFill>
                <a:sym typeface="Wingdings" panose="05000000000000000000" pitchFamily="2" charset="2"/>
              </a:rPr>
              <a:t>Less regional growth </a:t>
            </a:r>
          </a:p>
          <a:p>
            <a:pPr marL="731520" lvl="4" indent="-339725"/>
            <a:r>
              <a:rPr lang="en-US" sz="2600" dirty="0">
                <a:solidFill>
                  <a:schemeClr val="tx1"/>
                </a:solidFill>
                <a:sym typeface="Wingdings" panose="05000000000000000000" pitchFamily="2" charset="2"/>
              </a:rPr>
              <a:t>Less $ goes into recipient economy</a:t>
            </a:r>
          </a:p>
          <a:p>
            <a:pPr marL="731520" lvl="4" indent="-339725"/>
            <a:r>
              <a:rPr lang="en-US" sz="2600" dirty="0">
                <a:sym typeface="Wingdings" panose="05000000000000000000" pitchFamily="2" charset="2"/>
              </a:rPr>
              <a:t>Fewer jobs in working country</a:t>
            </a:r>
          </a:p>
          <a:p>
            <a:pPr marL="731520" lvl="4" indent="-339725"/>
            <a:r>
              <a:rPr lang="en-US" sz="2600" dirty="0">
                <a:solidFill>
                  <a:schemeClr val="tx1"/>
                </a:solidFill>
                <a:sym typeface="Wingdings" panose="05000000000000000000" pitchFamily="2" charset="2"/>
              </a:rPr>
              <a:t>Tighter immigration laws</a:t>
            </a:r>
          </a:p>
          <a:p>
            <a:pPr marL="731520" lvl="4" indent="-339725"/>
            <a:r>
              <a:rPr lang="en-US" sz="2600" dirty="0">
                <a:solidFill>
                  <a:schemeClr val="tx1"/>
                </a:solidFill>
                <a:sym typeface="Wingdings" panose="05000000000000000000" pitchFamily="2" charset="2"/>
              </a:rPr>
              <a:t>↑ costs in working country= ↓ remittances</a:t>
            </a:r>
          </a:p>
          <a:p>
            <a:pPr marL="964883" lvl="5" indent="-233363"/>
            <a:r>
              <a:rPr lang="en-US" sz="2600" dirty="0">
                <a:solidFill>
                  <a:schemeClr val="tx1"/>
                </a:solidFill>
                <a:sym typeface="Wingdings" panose="05000000000000000000" pitchFamily="2" charset="2"/>
              </a:rPr>
              <a:t>Work longer hours</a:t>
            </a:r>
          </a:p>
          <a:p>
            <a:pPr marL="964883" lvl="5" indent="-233363"/>
            <a:r>
              <a:rPr lang="en-US" sz="2600" dirty="0">
                <a:solidFill>
                  <a:schemeClr val="tx1"/>
                </a:solidFill>
                <a:sym typeface="Wingdings" panose="05000000000000000000" pitchFamily="2" charset="2"/>
              </a:rPr>
              <a:t>Tap into savings</a:t>
            </a:r>
          </a:p>
          <a:p>
            <a:pPr marL="964883" lvl="5" indent="-233363"/>
            <a:r>
              <a:rPr lang="en-US" sz="2600" dirty="0">
                <a:solidFill>
                  <a:schemeClr val="tx1"/>
                </a:solidFill>
                <a:latin typeface="Franklin Gothic Book"/>
                <a:sym typeface="Wingdings" panose="05000000000000000000" pitchFamily="2" charset="2"/>
              </a:rPr>
              <a:t>↑ </a:t>
            </a:r>
            <a:r>
              <a:rPr lang="en-US" sz="2600" dirty="0">
                <a:solidFill>
                  <a:schemeClr val="tx1"/>
                </a:solidFill>
                <a:sym typeface="Wingdings" panose="05000000000000000000" pitchFamily="2" charset="2"/>
              </a:rPr>
              <a:t>poverty</a:t>
            </a:r>
          </a:p>
          <a:p>
            <a:pPr marL="964883" lvl="5" indent="-233363"/>
            <a:r>
              <a:rPr lang="en-US" sz="2600" dirty="0">
                <a:solidFill>
                  <a:schemeClr val="tx1"/>
                </a:solidFill>
                <a:latin typeface="Franklin Gothic Book"/>
                <a:sym typeface="Wingdings" panose="05000000000000000000" pitchFamily="2" charset="2"/>
              </a:rPr>
              <a:t>↑ </a:t>
            </a:r>
            <a:r>
              <a:rPr lang="en-US" sz="2600" dirty="0">
                <a:solidFill>
                  <a:schemeClr val="tx1"/>
                </a:solidFill>
                <a:sym typeface="Wingdings" panose="05000000000000000000" pitchFamily="2" charset="2"/>
              </a:rPr>
              <a:t>gov’t debt </a:t>
            </a:r>
          </a:p>
          <a:p>
            <a:pPr marL="0" lvl="0" indent="0">
              <a:buClr>
                <a:srgbClr val="D16349"/>
              </a:buClr>
              <a:buNone/>
            </a:pPr>
            <a:r>
              <a:rPr lang="en-US" sz="1800" dirty="0">
                <a:solidFill>
                  <a:prstClr val="black"/>
                </a:solidFill>
              </a:rPr>
              <a:t>             	¤</a:t>
            </a:r>
          </a:p>
          <a:p>
            <a:pPr marL="0" lvl="3" indent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01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859313"/>
            <a:ext cx="9144793" cy="5139373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43710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458200" cy="914400"/>
          </a:xfrm>
        </p:spPr>
        <p:txBody>
          <a:bodyPr/>
          <a:lstStyle/>
          <a:p>
            <a:pPr algn="ctr"/>
            <a:r>
              <a:rPr lang="en-US" sz="3600" b="1" dirty="0"/>
              <a:t>Recap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7848600" cy="6172200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ym typeface="Wingdings" pitchFamily="2" charset="2"/>
              </a:rPr>
              <a:t>Global labor supply</a:t>
            </a:r>
          </a:p>
          <a:p>
            <a:pPr marL="690563" lvl="2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ym typeface="Wingdings" pitchFamily="2" charset="2"/>
              </a:rPr>
              <a:t>Jobs abroad for remittance $</a:t>
            </a:r>
          </a:p>
          <a:p>
            <a:pPr marL="690563" lvl="2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ym typeface="Wingdings" pitchFamily="2" charset="2"/>
              </a:rPr>
              <a:t>Illegal and/or forced labor supplies</a:t>
            </a:r>
          </a:p>
          <a:p>
            <a:pPr>
              <a:buClr>
                <a:schemeClr val="accent3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Race to the bottom </a:t>
            </a:r>
          </a:p>
          <a:p>
            <a:pPr>
              <a:buClr>
                <a:schemeClr val="accent3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Short-term v. long-term options</a:t>
            </a:r>
          </a:p>
          <a:p>
            <a:pPr lvl="1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</a:rPr>
              <a:t>Challenges</a:t>
            </a:r>
          </a:p>
          <a:p>
            <a:pPr marL="274320" lvl="1" indent="0">
              <a:buClr>
                <a:schemeClr val="accent3">
                  <a:lumMod val="50000"/>
                </a:schemeClr>
              </a:buClr>
              <a:buNone/>
            </a:pPr>
            <a:r>
              <a:rPr lang="en-US" sz="1800" dirty="0">
                <a:solidFill>
                  <a:schemeClr val="tx1"/>
                </a:solidFill>
                <a:latin typeface="Franklin Gothic Book" pitchFamily="34" charset="0"/>
              </a:rPr>
              <a:t>¤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endParaRPr lang="en-US" sz="2600" dirty="0">
              <a:hlinkClick r:id="" action="ppaction://noaction"/>
            </a:endParaRPr>
          </a:p>
          <a:p>
            <a:pPr lvl="1"/>
            <a:endParaRPr lang="en-US" sz="2600" dirty="0">
              <a:hlinkClick r:id="" action="ppaction://noaction"/>
            </a:endParaRPr>
          </a:p>
          <a:p>
            <a:pPr lvl="1"/>
            <a:endParaRPr lang="en-US" sz="2600" dirty="0">
              <a:hlinkClick r:id="" action="ppaction://noaction"/>
            </a:endParaRPr>
          </a:p>
        </p:txBody>
      </p:sp>
    </p:spTree>
    <p:extLst>
      <p:ext uri="{BB962C8B-B14F-4D97-AF65-F5344CB8AC3E}">
        <p14:creationId xmlns:p14="http://schemas.microsoft.com/office/powerpoint/2010/main" val="92715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88" y="0"/>
            <a:ext cx="8476488" cy="990600"/>
          </a:xfrm>
        </p:spPr>
        <p:txBody>
          <a:bodyPr>
            <a:normAutofit/>
          </a:bodyPr>
          <a:lstStyle/>
          <a:p>
            <a:pPr marL="114300" indent="0" algn="ctr"/>
            <a:r>
              <a:rPr lang="en-US" sz="3600" b="1" dirty="0"/>
              <a:t>Remittances</a:t>
            </a: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43256" y="1371600"/>
            <a:ext cx="8772144" cy="5638800"/>
          </a:xfrm>
        </p:spPr>
        <p:txBody>
          <a:bodyPr>
            <a:normAutofit/>
          </a:bodyPr>
          <a:lstStyle/>
          <a:p>
            <a:pPr marL="68898" indent="0">
              <a:buNone/>
            </a:pPr>
            <a:r>
              <a:rPr lang="en-US" dirty="0"/>
              <a:t>Globalized labor supply/demand</a:t>
            </a:r>
          </a:p>
          <a:p>
            <a:pPr marL="690563" indent="-236538"/>
            <a:r>
              <a:rPr lang="en-US" sz="2500" dirty="0"/>
              <a:t>New Int’l Division of Labor</a:t>
            </a:r>
          </a:p>
          <a:p>
            <a:pPr marL="690563" indent="-236538"/>
            <a:r>
              <a:rPr lang="en-US" sz="2500" dirty="0"/>
              <a:t>Part of export industry</a:t>
            </a:r>
          </a:p>
          <a:p>
            <a:pPr marL="690563" indent="-236538"/>
            <a:r>
              <a:rPr lang="en-US" sz="2500" dirty="0"/>
              <a:t>Salaries, informal earnings, and non-migrant transfers</a:t>
            </a:r>
          </a:p>
          <a:p>
            <a:pPr lvl="3"/>
            <a:endParaRPr lang="en-US" sz="2400" dirty="0">
              <a:latin typeface="Franklin Gothic Book" pitchFamily="34" charset="0"/>
            </a:endParaRPr>
          </a:p>
          <a:p>
            <a:pPr>
              <a:buNone/>
            </a:pPr>
            <a:endParaRPr lang="en-US" sz="3300" dirty="0">
              <a:latin typeface="Franklin Gothic Book" pitchFamily="34" charset="0"/>
            </a:endParaRPr>
          </a:p>
          <a:p>
            <a:pPr>
              <a:buNone/>
            </a:pPr>
            <a:endParaRPr lang="en-US" sz="2700" dirty="0">
              <a:latin typeface="Franklin Gothic Book" pitchFamily="34" charset="0"/>
            </a:endParaRPr>
          </a:p>
          <a:p>
            <a:pPr lvl="1"/>
            <a:endParaRPr lang="en-US" sz="3500" dirty="0">
              <a:latin typeface="Franklin Gothic Book" pitchFamily="34" charset="0"/>
            </a:endParaRPr>
          </a:p>
          <a:p>
            <a:pPr lvl="1"/>
            <a:endParaRPr lang="en-US" sz="2700" dirty="0">
              <a:latin typeface="Franklin Gothic Book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C8C223-CC8A-4CEA-8D0F-2D098FFB08F5}"/>
              </a:ext>
            </a:extLst>
          </p:cNvPr>
          <p:cNvSpPr txBox="1"/>
          <p:nvPr/>
        </p:nvSpPr>
        <p:spPr>
          <a:xfrm>
            <a:off x="430411" y="6528415"/>
            <a:ext cx="54951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hlinkClick r:id="rId2"/>
              </a:rPr>
              <a:t>https://www.worldbank.org/en/news/press-release/2021/11/17/remittance-flows-register-robust-7-3-percent-growth-in-2021</a:t>
            </a:r>
            <a:r>
              <a:rPr lang="en-US" sz="700" dirty="0"/>
              <a:t> </a:t>
            </a: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C1CB7DE7-9ACA-4E65-BB06-059AB8E9D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09876"/>
              </p:ext>
            </p:extLst>
          </p:nvPr>
        </p:nvGraphicFramePr>
        <p:xfrm>
          <a:off x="430411" y="3404529"/>
          <a:ext cx="3998596" cy="313182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862330">
                  <a:extLst>
                    <a:ext uri="{9D8B030D-6E8A-4147-A177-3AD203B41FA5}">
                      <a16:colId xmlns:a16="http://schemas.microsoft.com/office/drawing/2014/main" val="2605251070"/>
                    </a:ext>
                  </a:extLst>
                </a:gridCol>
                <a:gridCol w="1381443">
                  <a:extLst>
                    <a:ext uri="{9D8B030D-6E8A-4147-A177-3AD203B41FA5}">
                      <a16:colId xmlns:a16="http://schemas.microsoft.com/office/drawing/2014/main" val="3775538242"/>
                    </a:ext>
                  </a:extLst>
                </a:gridCol>
                <a:gridCol w="957580">
                  <a:extLst>
                    <a:ext uri="{9D8B030D-6E8A-4147-A177-3AD203B41FA5}">
                      <a16:colId xmlns:a16="http://schemas.microsoft.com/office/drawing/2014/main" val="3406748046"/>
                    </a:ext>
                  </a:extLst>
                </a:gridCol>
                <a:gridCol w="797243">
                  <a:extLst>
                    <a:ext uri="{9D8B030D-6E8A-4147-A177-3AD203B41FA5}">
                      <a16:colId xmlns:a16="http://schemas.microsoft.com/office/drawing/2014/main" val="1173792172"/>
                    </a:ext>
                  </a:extLst>
                </a:gridCol>
              </a:tblGrid>
              <a:tr h="498348">
                <a:tc>
                  <a:txBody>
                    <a:bodyPr/>
                    <a:lstStyle/>
                    <a:p>
                      <a:r>
                        <a:rPr lang="en-US" dirty="0"/>
                        <a:t>Rank</a:t>
                      </a:r>
                    </a:p>
                    <a:p>
                      <a:pPr algn="ctr"/>
                      <a:r>
                        <a:rPr lang="en-US" dirty="0"/>
                        <a:t>by 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Country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Remit</a:t>
                      </a:r>
                      <a:br>
                        <a:rPr lang="en-US" dirty="0"/>
                      </a:br>
                      <a:r>
                        <a:rPr lang="en-US" dirty="0"/>
                        <a:t> 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of </a:t>
                      </a:r>
                      <a:br>
                        <a:rPr lang="en-US" dirty="0"/>
                      </a:br>
                      <a:r>
                        <a:rPr lang="en-US" dirty="0"/>
                        <a:t>GDP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185476"/>
                  </a:ext>
                </a:extLst>
              </a:tr>
              <a:tr h="4983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India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$87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542074"/>
                  </a:ext>
                </a:extLst>
              </a:tr>
              <a:tr h="4983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China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$60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.</a:t>
                      </a:r>
                      <a:r>
                        <a:rPr lang="en-US" dirty="0"/>
                        <a:t>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051759"/>
                  </a:ext>
                </a:extLst>
              </a:tr>
              <a:tr h="4983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$43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387741"/>
                  </a:ext>
                </a:extLst>
              </a:tr>
              <a:tr h="4983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Philippines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$35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145105"/>
                  </a:ext>
                </a:extLst>
              </a:tr>
              <a:tr h="4983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Egypt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$30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67261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EE47BD4-EEB7-49D4-AF6E-CB905626FB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102011"/>
              </p:ext>
            </p:extLst>
          </p:nvPr>
        </p:nvGraphicFramePr>
        <p:xfrm>
          <a:off x="4714995" y="3368861"/>
          <a:ext cx="4184062" cy="313182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862330">
                  <a:extLst>
                    <a:ext uri="{9D8B030D-6E8A-4147-A177-3AD203B41FA5}">
                      <a16:colId xmlns:a16="http://schemas.microsoft.com/office/drawing/2014/main" val="2605251070"/>
                    </a:ext>
                  </a:extLst>
                </a:gridCol>
                <a:gridCol w="1381443">
                  <a:extLst>
                    <a:ext uri="{9D8B030D-6E8A-4147-A177-3AD203B41FA5}">
                      <a16:colId xmlns:a16="http://schemas.microsoft.com/office/drawing/2014/main" val="3775538242"/>
                    </a:ext>
                  </a:extLst>
                </a:gridCol>
                <a:gridCol w="988508">
                  <a:extLst>
                    <a:ext uri="{9D8B030D-6E8A-4147-A177-3AD203B41FA5}">
                      <a16:colId xmlns:a16="http://schemas.microsoft.com/office/drawing/2014/main" val="3406748046"/>
                    </a:ext>
                  </a:extLst>
                </a:gridCol>
                <a:gridCol w="951781">
                  <a:extLst>
                    <a:ext uri="{9D8B030D-6E8A-4147-A177-3AD203B41FA5}">
                      <a16:colId xmlns:a16="http://schemas.microsoft.com/office/drawing/2014/main" val="1173792172"/>
                    </a:ext>
                  </a:extLst>
                </a:gridCol>
              </a:tblGrid>
              <a:tr h="4983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Rank by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Country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Remit</a:t>
                      </a:r>
                      <a:br>
                        <a:rPr lang="en-US" dirty="0"/>
                      </a:br>
                      <a:r>
                        <a:rPr lang="en-US" dirty="0"/>
                        <a:t> 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of </a:t>
                      </a:r>
                      <a:br>
                        <a:rPr lang="en-US" dirty="0"/>
                      </a:br>
                      <a:r>
                        <a:rPr lang="en-US" dirty="0"/>
                        <a:t>GDP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185476"/>
                  </a:ext>
                </a:extLst>
              </a:tr>
              <a:tr h="4983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Tonga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$194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37.7%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542074"/>
                  </a:ext>
                </a:extLst>
              </a:tr>
              <a:tr h="4983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Somalia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$1.7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35.3</a:t>
                      </a:r>
                      <a:r>
                        <a:rPr lang="en-US" dirty="0"/>
                        <a:t>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051759"/>
                  </a:ext>
                </a:extLst>
              </a:tr>
              <a:tr h="4983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Lebanon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$6.3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32.9%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387741"/>
                  </a:ext>
                </a:extLst>
              </a:tr>
              <a:tr h="4983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S. Sudan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$1.2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29.5%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145105"/>
                  </a:ext>
                </a:extLst>
              </a:tr>
              <a:tr h="4983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Kyrgyzstan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$2.2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29.4%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672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48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2BAE06-BFD3-4B2B-9A15-512855F3E1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62" t="22189" r="16309" b="26952"/>
          <a:stretch/>
        </p:blipFill>
        <p:spPr>
          <a:xfrm>
            <a:off x="57150" y="785191"/>
            <a:ext cx="9029700" cy="508635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A5003B-958F-4F54-B1AB-78E440DB2AF9}"/>
              </a:ext>
            </a:extLst>
          </p:cNvPr>
          <p:cNvSpPr txBox="1"/>
          <p:nvPr/>
        </p:nvSpPr>
        <p:spPr>
          <a:xfrm>
            <a:off x="4953000" y="5632906"/>
            <a:ext cx="5791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/>
              </a:rPr>
              <a:t>https://www.migrationdataportal.org/international-data?i=remit_paid&amp;t=2020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9703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AAE52A-CCD6-4B1D-AA88-4BD01079A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40" t="20666" r="16759" b="27370"/>
          <a:stretch/>
        </p:blipFill>
        <p:spPr>
          <a:xfrm>
            <a:off x="47931" y="533400"/>
            <a:ext cx="9048138" cy="523792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D2F5E9-E7DA-4938-BDB6-39D535EE7268}"/>
              </a:ext>
            </a:extLst>
          </p:cNvPr>
          <p:cNvSpPr txBox="1"/>
          <p:nvPr/>
        </p:nvSpPr>
        <p:spPr>
          <a:xfrm>
            <a:off x="4495800" y="5486400"/>
            <a:ext cx="4272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/>
              </a:rPr>
              <a:t>https://www.migrationdataportal.org/international-data?i=remit_re_excel&amp;t=2020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390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DB0229-46A3-411D-A0EC-A2694BB15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1" t="22000" r="15832" b="26000"/>
          <a:stretch/>
        </p:blipFill>
        <p:spPr>
          <a:xfrm>
            <a:off x="69361" y="533400"/>
            <a:ext cx="9005277" cy="516479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C6E631-4C8D-4143-ABAE-CEB80CE6ED8C}"/>
              </a:ext>
            </a:extLst>
          </p:cNvPr>
          <p:cNvSpPr txBox="1"/>
          <p:nvPr/>
        </p:nvSpPr>
        <p:spPr>
          <a:xfrm>
            <a:off x="4571999" y="5410200"/>
            <a:ext cx="4348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/>
              </a:rPr>
              <a:t>https://www.migrationdataportal.org/international-data?i=remit_re_gdp&amp;t=2020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6252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88" y="0"/>
            <a:ext cx="8476488" cy="990600"/>
          </a:xfrm>
        </p:spPr>
        <p:txBody>
          <a:bodyPr>
            <a:normAutofit/>
          </a:bodyPr>
          <a:lstStyle/>
          <a:p>
            <a:pPr marL="114300" indent="0" algn="ctr"/>
            <a:r>
              <a:rPr lang="en-US" sz="3600" b="1" dirty="0"/>
              <a:t>Benefits of Remittances</a:t>
            </a: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153400" cy="5638800"/>
          </a:xfrm>
        </p:spPr>
        <p:txBody>
          <a:bodyPr>
            <a:normAutofit/>
          </a:bodyPr>
          <a:lstStyle/>
          <a:p>
            <a:pPr marL="68898" indent="0">
              <a:buNone/>
            </a:pPr>
            <a:endParaRPr lang="en-US" sz="2800" b="1" dirty="0"/>
          </a:p>
          <a:p>
            <a:pPr marL="457200" indent="-352425">
              <a:buClr>
                <a:schemeClr val="bg2">
                  <a:lumMod val="50000"/>
                </a:schemeClr>
              </a:buClr>
            </a:pPr>
            <a:r>
              <a:rPr lang="en-US" sz="2600" dirty="0"/>
              <a:t>More effective than foreign aid</a:t>
            </a:r>
          </a:p>
          <a:p>
            <a:pPr marL="731520" lvl="2" indent="-352425"/>
            <a:r>
              <a:rPr lang="en-US" sz="2200" dirty="0"/>
              <a:t>$ into local- esp. rural-economy</a:t>
            </a:r>
          </a:p>
          <a:p>
            <a:pPr marL="457200" indent="-352425">
              <a:buClr>
                <a:schemeClr val="bg2">
                  <a:lumMod val="50000"/>
                </a:schemeClr>
              </a:buClr>
            </a:pPr>
            <a:r>
              <a:rPr lang="en-US" sz="2600" dirty="0"/>
              <a:t>Fills in gov’t gaps</a:t>
            </a:r>
          </a:p>
          <a:p>
            <a:pPr marL="457200" indent="-352425">
              <a:buClr>
                <a:schemeClr val="bg2">
                  <a:lumMod val="50000"/>
                </a:schemeClr>
              </a:buClr>
            </a:pPr>
            <a:r>
              <a:rPr lang="en-US" sz="2600" dirty="0"/>
              <a:t>Bolsters gov’t gl. economic status</a:t>
            </a:r>
          </a:p>
          <a:p>
            <a:pPr marL="457200" indent="-352425">
              <a:buClr>
                <a:schemeClr val="bg2">
                  <a:lumMod val="50000"/>
                </a:schemeClr>
              </a:buClr>
            </a:pPr>
            <a:r>
              <a:rPr lang="en-US" sz="2600" dirty="0"/>
              <a:t>Liquid and hard $ v. FDI</a:t>
            </a:r>
          </a:p>
          <a:p>
            <a:pPr marL="457200" indent="-352425">
              <a:buClr>
                <a:schemeClr val="bg2">
                  <a:lumMod val="50000"/>
                </a:schemeClr>
              </a:buClr>
            </a:pPr>
            <a:r>
              <a:rPr lang="en-US" sz="2600" dirty="0"/>
              <a:t>More kids in school</a:t>
            </a:r>
          </a:p>
          <a:p>
            <a:pPr marL="457200" indent="-352425">
              <a:buClr>
                <a:schemeClr val="bg2">
                  <a:lumMod val="50000"/>
                </a:schemeClr>
              </a:buClr>
            </a:pPr>
            <a:r>
              <a:rPr lang="en-US" sz="2600" dirty="0"/>
              <a:t>Bypass corrupt officials</a:t>
            </a:r>
          </a:p>
          <a:p>
            <a:pPr marL="365760" lvl="1" indent="0">
              <a:buClr>
                <a:srgbClr val="FE8637"/>
              </a:buClr>
              <a:buNone/>
            </a:pPr>
            <a:r>
              <a:rPr lang="en-US" sz="1600" dirty="0">
                <a:solidFill>
                  <a:prstClr val="black"/>
                </a:solidFill>
                <a:latin typeface="Franklin Gothic Book" pitchFamily="34" charset="0"/>
              </a:rPr>
              <a:t>¤</a:t>
            </a:r>
          </a:p>
          <a:p>
            <a:pPr marL="365760" lvl="1" indent="0">
              <a:buNone/>
            </a:pPr>
            <a:endParaRPr lang="en-US" sz="2600" dirty="0">
              <a:latin typeface="Franklin Gothic Book" pitchFamily="34" charset="0"/>
            </a:endParaRPr>
          </a:p>
          <a:p>
            <a:pPr marL="91440" indent="0">
              <a:buNone/>
            </a:pPr>
            <a:endParaRPr lang="en-US" sz="2400" dirty="0">
              <a:latin typeface="Franklin Gothic Book" pitchFamily="34" charset="0"/>
            </a:endParaRPr>
          </a:p>
          <a:p>
            <a:pPr lvl="3"/>
            <a:endParaRPr lang="en-US" sz="2400" dirty="0">
              <a:latin typeface="Franklin Gothic Book" pitchFamily="34" charset="0"/>
            </a:endParaRPr>
          </a:p>
          <a:p>
            <a:pPr>
              <a:buNone/>
            </a:pPr>
            <a:endParaRPr lang="en-US" sz="3300" dirty="0">
              <a:latin typeface="Franklin Gothic Book" pitchFamily="34" charset="0"/>
            </a:endParaRPr>
          </a:p>
          <a:p>
            <a:pPr>
              <a:buNone/>
            </a:pPr>
            <a:endParaRPr lang="en-US" sz="2700" dirty="0">
              <a:latin typeface="Franklin Gothic Book" pitchFamily="34" charset="0"/>
            </a:endParaRPr>
          </a:p>
          <a:p>
            <a:pPr lvl="1"/>
            <a:endParaRPr lang="en-US" sz="3500" dirty="0">
              <a:latin typeface="Franklin Gothic Book" pitchFamily="34" charset="0"/>
            </a:endParaRPr>
          </a:p>
          <a:p>
            <a:pPr lvl="1"/>
            <a:endParaRPr lang="en-US" sz="2700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75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1" y="-419100"/>
            <a:ext cx="8815136" cy="1371600"/>
          </a:xfrm>
        </p:spPr>
        <p:txBody>
          <a:bodyPr>
            <a:normAutofit/>
          </a:bodyPr>
          <a:lstStyle/>
          <a:p>
            <a:r>
              <a:rPr lang="en-US" sz="3600" b="1" dirty="0"/>
              <a:t>Barriers to Remitting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871913"/>
            <a:ext cx="9126415" cy="5257800"/>
          </a:xfrm>
        </p:spPr>
        <p:txBody>
          <a:bodyPr numCol="2">
            <a:normAutofit/>
          </a:bodyPr>
          <a:lstStyle/>
          <a:p>
            <a:pPr marL="339725" lvl="3" indent="-339725"/>
            <a:r>
              <a:rPr lang="en-US" sz="2800" dirty="0">
                <a:solidFill>
                  <a:schemeClr val="tx1"/>
                </a:solidFill>
              </a:rPr>
              <a:t>Expensive</a:t>
            </a:r>
          </a:p>
          <a:p>
            <a:pPr marL="914400" lvl="5" indent="-366713"/>
            <a:r>
              <a:rPr lang="en-US" sz="2600" dirty="0"/>
              <a:t>Huge fees </a:t>
            </a:r>
          </a:p>
          <a:p>
            <a:pPr marL="914400" lvl="5" indent="-366713"/>
            <a:r>
              <a:rPr lang="en-US" sz="2600" dirty="0">
                <a:solidFill>
                  <a:schemeClr val="tx1"/>
                </a:solidFill>
              </a:rPr>
              <a:t>Peer-to-peer transfers</a:t>
            </a:r>
          </a:p>
          <a:p>
            <a:pPr marL="1147763" lvl="6" indent="-292100"/>
            <a:r>
              <a:rPr lang="en-US" sz="2600" dirty="0"/>
              <a:t>Mobile money= no fee</a:t>
            </a:r>
          </a:p>
          <a:p>
            <a:pPr marL="914400" lvl="5" indent="-366713"/>
            <a:r>
              <a:rPr lang="en-US" sz="2600" dirty="0">
                <a:solidFill>
                  <a:schemeClr val="tx1"/>
                </a:solidFill>
              </a:rPr>
              <a:t>Use other channels</a:t>
            </a:r>
            <a:endParaRPr lang="en-US" sz="2600" dirty="0"/>
          </a:p>
          <a:p>
            <a:pPr marL="1147763" lvl="6" indent="-233363"/>
            <a:r>
              <a:rPr lang="en-US" sz="2600" dirty="0">
                <a:solidFill>
                  <a:schemeClr val="tx1"/>
                </a:solidFill>
              </a:rPr>
              <a:t>Local networks</a:t>
            </a:r>
            <a:endParaRPr lang="en-US" sz="2800" dirty="0">
              <a:solidFill>
                <a:schemeClr val="tx1"/>
              </a:solidFill>
            </a:endParaRPr>
          </a:p>
          <a:p>
            <a:pPr marL="0" lvl="0" indent="0">
              <a:buClr>
                <a:srgbClr val="D16349"/>
              </a:buClr>
              <a:buNone/>
            </a:pPr>
            <a:r>
              <a:rPr lang="en-US" sz="1800" dirty="0">
                <a:solidFill>
                  <a:prstClr val="black"/>
                </a:solidFill>
              </a:rPr>
              <a:t>	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51250"/>
          <a:stretch/>
        </p:blipFill>
        <p:spPr>
          <a:xfrm>
            <a:off x="5181600" y="1754966"/>
            <a:ext cx="3637547" cy="415053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206589" y="5180507"/>
            <a:ext cx="391735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hlinkClick r:id="rId3"/>
              </a:rPr>
              <a:t>https://www.economist.com/leaders/2019/04/13/the-cost-of-cross-border-payments-needs-to-drop?frsc=dg%7Ce</a:t>
            </a:r>
            <a:r>
              <a:rPr lang="en-US" sz="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791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623" y="-39303"/>
            <a:ext cx="8534400" cy="990600"/>
          </a:xfrm>
        </p:spPr>
        <p:txBody>
          <a:bodyPr>
            <a:normAutofit/>
          </a:bodyPr>
          <a:lstStyle/>
          <a:p>
            <a:r>
              <a:rPr lang="en-US" sz="3600" b="1" dirty="0"/>
              <a:t>Barriers</a:t>
            </a:r>
            <a:r>
              <a:rPr lang="en-US" b="1" dirty="0"/>
              <a:t> </a:t>
            </a:r>
            <a:r>
              <a:rPr lang="en-US" sz="2700" b="1" dirty="0"/>
              <a:t>(cont.)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5257800"/>
          </a:xfrm>
        </p:spPr>
        <p:txBody>
          <a:bodyPr>
            <a:normAutofit lnSpcReduction="10000"/>
          </a:bodyPr>
          <a:lstStyle/>
          <a:p>
            <a:pPr marL="339725" lvl="3" indent="-339725"/>
            <a:r>
              <a:rPr lang="en-US" sz="2800" dirty="0">
                <a:solidFill>
                  <a:schemeClr val="tx1"/>
                </a:solidFill>
              </a:rPr>
              <a:t>Regulations</a:t>
            </a:r>
          </a:p>
          <a:p>
            <a:pPr marL="855663" lvl="5" indent="-307975"/>
            <a:r>
              <a:rPr lang="en-US" sz="2600" dirty="0"/>
              <a:t>Fear of illegal activities</a:t>
            </a:r>
          </a:p>
          <a:p>
            <a:pPr marL="855663" lvl="5" indent="-307975"/>
            <a:r>
              <a:rPr lang="en-US" sz="2400" dirty="0"/>
              <a:t>Penalties on MNCs</a:t>
            </a:r>
            <a:endParaRPr lang="en-US" sz="2800" dirty="0">
              <a:solidFill>
                <a:schemeClr val="tx1"/>
              </a:solidFill>
            </a:endParaRPr>
          </a:p>
          <a:p>
            <a:pPr marL="914400" lvl="5" indent="-366713"/>
            <a:r>
              <a:rPr lang="en-US" sz="2600" dirty="0"/>
              <a:t>MNCs bound by procedures</a:t>
            </a:r>
          </a:p>
          <a:p>
            <a:pPr marL="914400" lvl="5" indent="-366713"/>
            <a:r>
              <a:rPr lang="en-US" sz="2600" dirty="0"/>
              <a:t>Define ‘risky’ transaction</a:t>
            </a:r>
          </a:p>
          <a:p>
            <a:pPr marL="914400" lvl="5" indent="-366713"/>
            <a:r>
              <a:rPr lang="en-US" sz="2600" dirty="0"/>
              <a:t>Protect compliant MNCs</a:t>
            </a:r>
            <a:endParaRPr lang="en-US" sz="2800" dirty="0">
              <a:solidFill>
                <a:schemeClr val="tx1"/>
              </a:solidFill>
            </a:endParaRPr>
          </a:p>
          <a:p>
            <a:pPr marL="339725" lvl="3" indent="-339725"/>
            <a:r>
              <a:rPr lang="en-US" sz="2800" dirty="0">
                <a:solidFill>
                  <a:schemeClr val="tx1"/>
                </a:solidFill>
              </a:rPr>
              <a:t>Role of GS</a:t>
            </a:r>
          </a:p>
          <a:p>
            <a:pPr marL="574675" lvl="4" indent="-301625"/>
            <a:r>
              <a:rPr lang="en-US" sz="2600" dirty="0">
                <a:solidFill>
                  <a:schemeClr val="tx1"/>
                </a:solidFill>
              </a:rPr>
              <a:t>ID systems</a:t>
            </a:r>
          </a:p>
          <a:p>
            <a:pPr marL="796925" lvl="5" indent="-249238"/>
            <a:r>
              <a:rPr lang="en-US" sz="2600" dirty="0"/>
              <a:t>India</a:t>
            </a:r>
            <a:endParaRPr lang="en-US" sz="2600" dirty="0">
              <a:sym typeface="Wingdings" panose="05000000000000000000" pitchFamily="2" charset="2"/>
            </a:endParaRPr>
          </a:p>
          <a:p>
            <a:pPr marL="631825" lvl="4" indent="-292100"/>
            <a:r>
              <a:rPr lang="en-US" sz="2600" dirty="0">
                <a:sym typeface="Wingdings" panose="05000000000000000000" pitchFamily="2" charset="2"/>
              </a:rPr>
              <a:t>M</a:t>
            </a:r>
            <a:r>
              <a:rPr lang="en-US" sz="2600" dirty="0">
                <a:solidFill>
                  <a:schemeClr val="tx1"/>
                </a:solidFill>
                <a:sym typeface="Wingdings" panose="05000000000000000000" pitchFamily="2" charset="2"/>
              </a:rPr>
              <a:t>obile money</a:t>
            </a:r>
          </a:p>
          <a:p>
            <a:pPr marL="796925" lvl="5" indent="-249238"/>
            <a:r>
              <a:rPr lang="en-US" sz="2600" dirty="0">
                <a:sym typeface="Wingdings" panose="05000000000000000000" pitchFamily="2" charset="2"/>
              </a:rPr>
              <a:t>Need competition</a:t>
            </a:r>
          </a:p>
          <a:p>
            <a:pPr marL="796925" lvl="3" indent="0">
              <a:buNone/>
            </a:pPr>
            <a:r>
              <a:rPr lang="en-US" sz="1800" dirty="0">
                <a:solidFill>
                  <a:prstClr val="black"/>
                </a:solidFill>
              </a:rPr>
              <a:t>¤</a:t>
            </a:r>
          </a:p>
          <a:p>
            <a:pPr marL="0" lvl="3" indent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F1935A-FE7A-495E-A7BC-6D932E6A78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9" t="14816" r="4768" b="741"/>
          <a:stretch/>
        </p:blipFill>
        <p:spPr>
          <a:xfrm>
            <a:off x="5029200" y="3722857"/>
            <a:ext cx="3976991" cy="2982743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6865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88" y="0"/>
            <a:ext cx="8476488" cy="990600"/>
          </a:xfrm>
        </p:spPr>
        <p:txBody>
          <a:bodyPr>
            <a:normAutofit/>
          </a:bodyPr>
          <a:lstStyle/>
          <a:p>
            <a:pPr marL="114300" indent="0" algn="ctr"/>
            <a:r>
              <a:rPr lang="en-US" sz="3600" b="1" dirty="0"/>
              <a:t>Downside of Remittances</a:t>
            </a: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-152400" y="990600"/>
            <a:ext cx="8153400" cy="5638800"/>
          </a:xfrm>
        </p:spPr>
        <p:txBody>
          <a:bodyPr>
            <a:normAutofit/>
          </a:bodyPr>
          <a:lstStyle/>
          <a:p>
            <a:pPr marL="68898" indent="0">
              <a:buNone/>
            </a:pPr>
            <a:endParaRPr lang="en-US" sz="2800" b="1" dirty="0"/>
          </a:p>
          <a:p>
            <a:pPr marL="739775" indent="-457200">
              <a:buClr>
                <a:schemeClr val="bg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Fill low-paying, menial jobs</a:t>
            </a:r>
          </a:p>
          <a:p>
            <a:pPr marL="739775" indent="-457200">
              <a:buClr>
                <a:schemeClr val="bg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Live abroad</a:t>
            </a:r>
          </a:p>
          <a:p>
            <a:pPr marL="796925" lvl="2" indent="-241300"/>
            <a:r>
              <a:rPr lang="en-US" sz="2600" dirty="0">
                <a:solidFill>
                  <a:schemeClr val="tx1"/>
                </a:solidFill>
              </a:rPr>
              <a:t>Backlash against migrant workers</a:t>
            </a:r>
          </a:p>
          <a:p>
            <a:pPr marL="739775" indent="-457200">
              <a:buClr>
                <a:schemeClr val="bg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Brain drain</a:t>
            </a:r>
          </a:p>
          <a:p>
            <a:pPr marL="739775" indent="-457200">
              <a:buClr>
                <a:schemeClr val="bg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Supports mostly consumption</a:t>
            </a:r>
          </a:p>
          <a:p>
            <a:pPr marL="739775" indent="-457200">
              <a:buClr>
                <a:schemeClr val="bg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Reliance undermines dev.</a:t>
            </a:r>
          </a:p>
          <a:p>
            <a:pPr marL="739775" indent="-457200">
              <a:buClr>
                <a:schemeClr val="bg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Enables gov’t inaction</a:t>
            </a:r>
          </a:p>
          <a:p>
            <a:pPr marL="739775" indent="-457200">
              <a:buClr>
                <a:schemeClr val="bg2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800" dirty="0"/>
              <a:t>$ transfer cost</a:t>
            </a:r>
          </a:p>
          <a:p>
            <a:pPr marL="574675" lvl="1" indent="0">
              <a:buClr>
                <a:srgbClr val="FE8637"/>
              </a:buClr>
              <a:buNone/>
            </a:pPr>
            <a:r>
              <a:rPr lang="en-US" sz="1800" dirty="0">
                <a:solidFill>
                  <a:prstClr val="black"/>
                </a:solidFill>
                <a:latin typeface="Franklin Gothic Book" pitchFamily="34" charset="0"/>
              </a:rPr>
              <a:t>¤</a:t>
            </a:r>
          </a:p>
          <a:p>
            <a:pPr marL="365760" lvl="1" indent="0">
              <a:buNone/>
            </a:pPr>
            <a:endParaRPr lang="en-US" sz="2600" dirty="0">
              <a:latin typeface="Franklin Gothic Book" pitchFamily="34" charset="0"/>
            </a:endParaRPr>
          </a:p>
          <a:p>
            <a:pPr marL="91440" indent="0">
              <a:buNone/>
            </a:pPr>
            <a:endParaRPr lang="en-US" sz="2400" dirty="0">
              <a:latin typeface="Franklin Gothic Book" pitchFamily="34" charset="0"/>
            </a:endParaRPr>
          </a:p>
          <a:p>
            <a:pPr lvl="3"/>
            <a:endParaRPr lang="en-US" sz="2400" dirty="0">
              <a:latin typeface="Franklin Gothic Book" pitchFamily="34" charset="0"/>
            </a:endParaRPr>
          </a:p>
          <a:p>
            <a:pPr>
              <a:buNone/>
            </a:pPr>
            <a:endParaRPr lang="en-US" sz="3300" dirty="0">
              <a:latin typeface="Franklin Gothic Book" pitchFamily="34" charset="0"/>
            </a:endParaRPr>
          </a:p>
          <a:p>
            <a:pPr>
              <a:buNone/>
            </a:pPr>
            <a:endParaRPr lang="en-US" sz="2700" dirty="0">
              <a:latin typeface="Franklin Gothic Book" pitchFamily="34" charset="0"/>
            </a:endParaRPr>
          </a:p>
          <a:p>
            <a:pPr lvl="1"/>
            <a:endParaRPr lang="en-US" sz="3500" dirty="0">
              <a:latin typeface="Franklin Gothic Book" pitchFamily="34" charset="0"/>
            </a:endParaRPr>
          </a:p>
          <a:p>
            <a:pPr lvl="1"/>
            <a:endParaRPr lang="en-US" sz="2700" dirty="0">
              <a:latin typeface="Franklin Gothic Book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EE91E1-1095-4BF1-AA99-53B1A15F46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6" t="55926"/>
          <a:stretch/>
        </p:blipFill>
        <p:spPr>
          <a:xfrm>
            <a:off x="4343400" y="4890084"/>
            <a:ext cx="4695444" cy="1838019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585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2703</TotalTime>
  <Words>427</Words>
  <Application>Microsoft Office PowerPoint</Application>
  <PresentationFormat>On-screen Show (4:3)</PresentationFormat>
  <Paragraphs>139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Courier New</vt:lpstr>
      <vt:lpstr>Franklin Gothic Book</vt:lpstr>
      <vt:lpstr>Georgia</vt:lpstr>
      <vt:lpstr>Wingdings</vt:lpstr>
      <vt:lpstr>Wingdings 2</vt:lpstr>
      <vt:lpstr>Civic</vt:lpstr>
      <vt:lpstr> </vt:lpstr>
      <vt:lpstr>Remittances</vt:lpstr>
      <vt:lpstr>PowerPoint Presentation</vt:lpstr>
      <vt:lpstr>PowerPoint Presentation</vt:lpstr>
      <vt:lpstr>PowerPoint Presentation</vt:lpstr>
      <vt:lpstr>Benefits of Remittances</vt:lpstr>
      <vt:lpstr>Barriers to Remitting Money</vt:lpstr>
      <vt:lpstr>Barriers (cont.) </vt:lpstr>
      <vt:lpstr>Downside of Remittances</vt:lpstr>
      <vt:lpstr>PowerPoint Presentation</vt:lpstr>
      <vt:lpstr>Downside of Remittances (cont.)</vt:lpstr>
      <vt:lpstr>PowerPoint Presentation</vt:lpstr>
      <vt:lpstr>Recap</vt:lpstr>
    </vt:vector>
  </TitlesOfParts>
  <Company>Northern Kentucky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Kimberly Weir</dc:creator>
  <cp:lastModifiedBy>Kimberly Baranowski</cp:lastModifiedBy>
  <cp:revision>265</cp:revision>
  <dcterms:created xsi:type="dcterms:W3CDTF">2012-03-26T19:29:50Z</dcterms:created>
  <dcterms:modified xsi:type="dcterms:W3CDTF">2022-02-28T21:00:48Z</dcterms:modified>
</cp:coreProperties>
</file>