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2"/>
  </p:notesMasterIdLst>
  <p:sldIdLst>
    <p:sldId id="256" r:id="rId2"/>
    <p:sldId id="278" r:id="rId3"/>
    <p:sldId id="274" r:id="rId4"/>
    <p:sldId id="276" r:id="rId5"/>
    <p:sldId id="265" r:id="rId6"/>
    <p:sldId id="275" r:id="rId7"/>
    <p:sldId id="273" r:id="rId8"/>
    <p:sldId id="262" r:id="rId9"/>
    <p:sldId id="277" r:id="rId10"/>
    <p:sldId id="270" r:id="rId11"/>
  </p:sldIdLst>
  <p:sldSz cx="9144000" cy="6858000" type="screen4x3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84" y="7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8349-674A-43BA-B2B7-EDCAFFB62A8D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B9900-5091-414B-BB5D-8DAC22341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54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B9900-5091-414B-BB5D-8DAC223414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35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0BA8F-B218-470D-8B06-7336B9E78FE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1975-0A8E-4801-9457-2AE2B352A2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0BA8F-B218-470D-8B06-7336B9E78FE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1975-0A8E-4801-9457-2AE2B352A2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0BA8F-B218-470D-8B06-7336B9E78FE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1975-0A8E-4801-9457-2AE2B352A2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0BA8F-B218-470D-8B06-7336B9E78FE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1975-0A8E-4801-9457-2AE2B352A2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0BA8F-B218-470D-8B06-7336B9E78FE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1975-0A8E-4801-9457-2AE2B352A2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0BA8F-B218-470D-8B06-7336B9E78FE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1975-0A8E-4801-9457-2AE2B352A2A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0BA8F-B218-470D-8B06-7336B9E78FE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1975-0A8E-4801-9457-2AE2B352A2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0BA8F-B218-470D-8B06-7336B9E78FE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1975-0A8E-4801-9457-2AE2B352A2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0BA8F-B218-470D-8B06-7336B9E78FE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1975-0A8E-4801-9457-2AE2B352A2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0BA8F-B218-470D-8B06-7336B9E78FE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B721975-0A8E-4801-9457-2AE2B352A2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0BA8F-B218-470D-8B06-7336B9E78FE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1975-0A8E-4801-9457-2AE2B352A2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1E0BA8F-B218-470D-8B06-7336B9E78FE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CB721975-0A8E-4801-9457-2AE2B352A2A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Themes &amp; Terms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51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520940" cy="548640"/>
          </a:xfrm>
        </p:spPr>
        <p:txBody>
          <a:bodyPr/>
          <a:lstStyle/>
          <a:p>
            <a:pPr algn="r"/>
            <a:r>
              <a:rPr lang="en-US" sz="3200" dirty="0"/>
              <a:t>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" y="457200"/>
            <a:ext cx="8610600" cy="5029200"/>
          </a:xfrm>
        </p:spPr>
        <p:txBody>
          <a:bodyPr>
            <a:normAutofit/>
          </a:bodyPr>
          <a:lstStyle/>
          <a:p>
            <a:pPr marL="0" indent="0"/>
            <a:r>
              <a:rPr lang="en-US" sz="2800" b="0" dirty="0"/>
              <a:t>Chapter concepts: Transnational issues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0" dirty="0"/>
              <a:t>Colonization </a:t>
            </a:r>
            <a:r>
              <a:rPr lang="en-US" sz="2800" b="0" dirty="0">
                <a:sym typeface="Wingdings" panose="05000000000000000000" pitchFamily="2" charset="2"/>
              </a:rPr>
              <a:t> sets basis for GN-GS </a:t>
            </a:r>
            <a:r>
              <a:rPr lang="en-US" sz="2800" b="0" dirty="0"/>
              <a:t>divide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0" dirty="0"/>
              <a:t>Neoliberal Economic Model </a:t>
            </a:r>
            <a:r>
              <a:rPr lang="en-US" sz="2800" b="0" dirty="0">
                <a:sym typeface="Wingdings" panose="05000000000000000000" pitchFamily="2" charset="2"/>
              </a:rPr>
              <a:t>perpetuates division</a:t>
            </a:r>
            <a:endParaRPr lang="en-US" sz="2800" b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0" dirty="0"/>
              <a:t>Globalization</a:t>
            </a:r>
            <a:r>
              <a:rPr lang="en-US" sz="2800" b="0" dirty="0">
                <a:sym typeface="Wingdings" panose="05000000000000000000" pitchFamily="2" charset="2"/>
              </a:rPr>
              <a:t> facilitates supply/demand</a:t>
            </a:r>
            <a:endParaRPr lang="en-US" sz="2800" b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0" dirty="0">
                <a:sym typeface="Wingdings" panose="05000000000000000000" pitchFamily="2" charset="2"/>
              </a:rPr>
              <a:t>All are transnational issues</a:t>
            </a:r>
          </a:p>
          <a:p>
            <a:pPr marL="457200" lvl="2" indent="-219075">
              <a:buFont typeface="Arial" panose="020B0604020202020204" pitchFamily="34" charset="0"/>
              <a:buChar char="•"/>
            </a:pPr>
            <a:r>
              <a:rPr lang="en-US" sz="2600" dirty="0">
                <a:sym typeface="Wingdings" panose="05000000000000000000" pitchFamily="2" charset="2"/>
              </a:rPr>
              <a:t>Challenge states</a:t>
            </a:r>
          </a:p>
          <a:p>
            <a:pPr marL="457200" lvl="2" indent="-219075">
              <a:buFont typeface="Arial" panose="020B0604020202020204" pitchFamily="34" charset="0"/>
              <a:buChar char="•"/>
            </a:pPr>
            <a:r>
              <a:rPr lang="en-US" sz="2600" b="0" dirty="0">
                <a:sym typeface="Wingdings" panose="05000000000000000000" pitchFamily="2" charset="2"/>
              </a:rPr>
              <a:t>Require global cooperation to solve</a:t>
            </a:r>
          </a:p>
          <a:p>
            <a:pPr marL="685800" lvl="3" indent="-219075">
              <a:buFont typeface="Arial" panose="020B0604020202020204" pitchFamily="34" charset="0"/>
              <a:buChar char="•"/>
            </a:pPr>
            <a:r>
              <a:rPr lang="en-US" sz="2600" dirty="0">
                <a:sym typeface="Wingdings" panose="05000000000000000000" pitchFamily="2" charset="2"/>
              </a:rPr>
              <a:t>Create IOs to tackle</a:t>
            </a:r>
          </a:p>
          <a:p>
            <a:pPr marL="1033463" lvl="4" indent="-228600">
              <a:buFont typeface="Arial" panose="020B0604020202020204" pitchFamily="34" charset="0"/>
              <a:buChar char="•"/>
            </a:pPr>
            <a:r>
              <a:rPr lang="en-US" sz="2600" b="0" dirty="0">
                <a:sym typeface="Wingdings" panose="05000000000000000000" pitchFamily="2" charset="2"/>
              </a:rPr>
              <a:t>Gov’ts IGOs; citizens NGOs</a:t>
            </a:r>
          </a:p>
          <a:p>
            <a:pPr marL="695325" lvl="4" indent="0">
              <a:buNone/>
            </a:pPr>
            <a:r>
              <a:rPr lang="en-US" sz="1700" dirty="0"/>
              <a:t>¤</a:t>
            </a:r>
          </a:p>
          <a:p>
            <a:pPr marL="789877" indent="-155575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3978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520940" cy="548640"/>
          </a:xfrm>
        </p:spPr>
        <p:txBody>
          <a:bodyPr/>
          <a:lstStyle/>
          <a:p>
            <a:pPr algn="r"/>
            <a:r>
              <a:rPr lang="en-US" sz="3600" dirty="0"/>
              <a:t>Colonization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4926"/>
            <a:ext cx="8115300" cy="473093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b="0" dirty="0"/>
              <a:t>What it 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0" dirty="0"/>
              <a:t>Significance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b="0" dirty="0"/>
              <a:t>Gives Europeans advantage</a:t>
            </a:r>
          </a:p>
          <a:p>
            <a:pPr marL="1250950" lvl="4" indent="-331788">
              <a:buFont typeface="Arial" panose="020B0604020202020204" pitchFamily="34" charset="0"/>
              <a:buChar char="•"/>
            </a:pPr>
            <a:r>
              <a:rPr lang="en-US" sz="2400" dirty="0"/>
              <a:t>Sets foundation for GN, </a:t>
            </a:r>
            <a:br>
              <a:rPr lang="en-US" sz="2400" dirty="0"/>
            </a:br>
            <a:r>
              <a:rPr lang="en-US" sz="2400" dirty="0"/>
              <a:t>IMS, ITS, MNCs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0" dirty="0"/>
              <a:t>Re: jackfruit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/>
              <a:t>Staple food in tropics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/>
              <a:t>No Eur. interest ≠ cash crop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b="0" dirty="0"/>
              <a:t>Sets up</a:t>
            </a:r>
            <a:r>
              <a:rPr lang="en-US" sz="2800" dirty="0"/>
              <a:t> </a:t>
            </a:r>
            <a:r>
              <a:rPr lang="en-US" sz="2800" b="0" dirty="0"/>
              <a:t>interdependence</a:t>
            </a:r>
          </a:p>
          <a:p>
            <a:pPr marL="228600" lvl="2" indent="0">
              <a:buNone/>
            </a:pPr>
            <a:r>
              <a:rPr lang="en-US" sz="1800" dirty="0"/>
              <a:t>¤</a:t>
            </a:r>
            <a:endParaRPr lang="en-US" sz="1800" b="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307" y="762000"/>
            <a:ext cx="4009718" cy="600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807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828452" cy="548640"/>
          </a:xfrm>
        </p:spPr>
        <p:txBody>
          <a:bodyPr/>
          <a:lstStyle/>
          <a:p>
            <a:pPr algn="r"/>
            <a:r>
              <a:rPr lang="en-US" sz="3600" dirty="0"/>
              <a:t>Neoliberal economic model </a:t>
            </a:r>
            <a:r>
              <a:rPr lang="en-US" dirty="0"/>
              <a:t>(NEM)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8115300" cy="4038600"/>
          </a:xfrm>
        </p:spPr>
        <p:txBody>
          <a:bodyPr>
            <a:normAutofit fontScale="92500" lnSpcReduction="10000"/>
          </a:bodyPr>
          <a:lstStyle/>
          <a:p>
            <a:pPr marL="0" indent="0"/>
            <a:r>
              <a:rPr lang="en-US" sz="2800" b="0" dirty="0"/>
              <a:t>What it is</a:t>
            </a:r>
            <a:r>
              <a:rPr lang="en-US" sz="2800" b="0" dirty="0">
                <a:sym typeface="Wingdings" panose="05000000000000000000" pitchFamily="2" charset="2"/>
              </a:rPr>
              <a:t></a:t>
            </a:r>
            <a:endParaRPr lang="en-US" sz="2800" b="0" dirty="0"/>
          </a:p>
          <a:p>
            <a:pPr marL="0" indent="0"/>
            <a:r>
              <a:rPr lang="en-US" sz="2800" b="0" dirty="0"/>
              <a:t>Free market capitalism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800" b="0" dirty="0"/>
              <a:t>System hates gov’t interference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800" dirty="0"/>
              <a:t>Gov’ts want security</a:t>
            </a:r>
            <a:endParaRPr lang="en-US" sz="2800" b="0" dirty="0"/>
          </a:p>
          <a:p>
            <a:pPr marL="917575" lvl="2" indent="-223838">
              <a:buFont typeface="Arial" panose="020B0604020202020204" pitchFamily="34" charset="0"/>
              <a:buChar char="•"/>
            </a:pPr>
            <a:r>
              <a:rPr lang="en-US" sz="2800" dirty="0"/>
              <a:t>Tariffs, non-tariff barriers </a:t>
            </a:r>
            <a:r>
              <a:rPr lang="en-US" sz="2400" dirty="0"/>
              <a:t>(NTBs)</a:t>
            </a:r>
          </a:p>
          <a:p>
            <a:pPr marL="931482" lvl="5" indent="-223838">
              <a:buFont typeface="Arial" panose="020B0604020202020204" pitchFamily="34" charset="0"/>
              <a:buChar char="•"/>
            </a:pPr>
            <a:r>
              <a:rPr lang="en-US" sz="2800" dirty="0"/>
              <a:t>Promote domestic jobs</a:t>
            </a:r>
          </a:p>
          <a:p>
            <a:pPr marL="931482" lvl="5" indent="-223838">
              <a:buFont typeface="Arial" panose="020B0604020202020204" pitchFamily="34" charset="0"/>
              <a:buChar char="•"/>
            </a:pPr>
            <a:r>
              <a:rPr lang="en-US" sz="2800" dirty="0"/>
              <a:t>Limit foreign competition</a:t>
            </a:r>
          </a:p>
          <a:p>
            <a:pPr marL="688975" lvl="1" indent="-223838">
              <a:buFont typeface="Arial" panose="020B0604020202020204" pitchFamily="34" charset="0"/>
              <a:buChar char="•"/>
            </a:pPr>
            <a:r>
              <a:rPr lang="en-US" sz="2800" dirty="0"/>
              <a:t>Use institutions to coordinate policy</a:t>
            </a:r>
          </a:p>
          <a:p>
            <a:pPr marL="919163" lvl="2" indent="-225425">
              <a:buFont typeface="Arial" panose="020B0604020202020204" pitchFamily="34" charset="0"/>
              <a:buChar char="•"/>
            </a:pPr>
            <a:r>
              <a:rPr lang="en-US" sz="2800" dirty="0"/>
              <a:t>IMF, WTO, WB </a:t>
            </a:r>
          </a:p>
          <a:p>
            <a:pPr marL="693738" lvl="2" indent="0">
              <a:buNone/>
            </a:pPr>
            <a:r>
              <a:rPr lang="en-US" sz="1700" dirty="0"/>
              <a:t>¤</a:t>
            </a:r>
            <a:endParaRPr lang="en-US" sz="1700" b="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67"/>
          <a:stretch/>
        </p:blipFill>
        <p:spPr bwMode="auto">
          <a:xfrm>
            <a:off x="5943600" y="788377"/>
            <a:ext cx="3104052" cy="599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64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520940" cy="548640"/>
          </a:xfrm>
        </p:spPr>
        <p:txBody>
          <a:bodyPr/>
          <a:lstStyle/>
          <a:p>
            <a:pPr algn="r"/>
            <a:r>
              <a:rPr lang="en-US" sz="3600" dirty="0" err="1"/>
              <a:t>NeM</a:t>
            </a:r>
            <a:r>
              <a:rPr lang="en-US" sz="3600" dirty="0"/>
              <a:t> </a:t>
            </a:r>
            <a:r>
              <a:rPr lang="en-US" sz="2000" dirty="0"/>
              <a:t>(cont.)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115300" cy="4876800"/>
          </a:xfrm>
        </p:spPr>
        <p:txBody>
          <a:bodyPr>
            <a:normAutofit/>
          </a:bodyPr>
          <a:lstStyle/>
          <a:p>
            <a:pPr marL="0" indent="0"/>
            <a:r>
              <a:rPr lang="en-US" sz="2800" dirty="0"/>
              <a:t>Criticism</a:t>
            </a:r>
            <a:r>
              <a:rPr lang="en-US" sz="2800" b="0" dirty="0">
                <a:sym typeface="Wingdings" panose="05000000000000000000" pitchFamily="2" charset="2"/>
              </a:rPr>
              <a:t></a:t>
            </a:r>
            <a:endParaRPr lang="en-US" sz="2800" b="0" dirty="0"/>
          </a:p>
          <a:p>
            <a:pPr marL="0" indent="0"/>
            <a:r>
              <a:rPr lang="en-US" sz="2800" b="0" dirty="0"/>
              <a:t>Only bottom line matters</a:t>
            </a:r>
          </a:p>
          <a:p>
            <a:pPr marL="688975" lvl="2" indent="-223838">
              <a:buFont typeface="Arial" panose="020B0604020202020204" pitchFamily="34" charset="0"/>
              <a:buChar char="•"/>
            </a:pPr>
            <a:r>
              <a:rPr lang="en-US" sz="2800" dirty="0"/>
              <a:t>Labor unions</a:t>
            </a:r>
          </a:p>
          <a:p>
            <a:pPr marL="688975" lvl="2" indent="-223838">
              <a:buFont typeface="Arial" panose="020B0604020202020204" pitchFamily="34" charset="0"/>
              <a:buChar char="•"/>
            </a:pPr>
            <a:r>
              <a:rPr lang="en-US" sz="2800" dirty="0"/>
              <a:t>HR advocates</a:t>
            </a:r>
          </a:p>
          <a:p>
            <a:pPr marL="688975" lvl="2" indent="-223838">
              <a:buFont typeface="Arial" panose="020B0604020202020204" pitchFamily="34" charset="0"/>
              <a:buChar char="•"/>
            </a:pPr>
            <a:r>
              <a:rPr lang="en-US" sz="2800" dirty="0"/>
              <a:t>Small business owners</a:t>
            </a:r>
          </a:p>
          <a:p>
            <a:pPr marL="688975" lvl="2" indent="-223838">
              <a:buFont typeface="Arial" panose="020B0604020202020204" pitchFamily="34" charset="0"/>
              <a:buChar char="•"/>
            </a:pPr>
            <a:r>
              <a:rPr lang="en-US" sz="2800" dirty="0"/>
              <a:t>Environmentalists</a:t>
            </a:r>
          </a:p>
          <a:p>
            <a:pPr marL="228600" lvl="2" indent="0">
              <a:buNone/>
            </a:pPr>
            <a:r>
              <a:rPr lang="en-US" sz="1700" dirty="0"/>
              <a:t>¤</a:t>
            </a:r>
            <a:endParaRPr lang="en-US" sz="1700" b="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87637"/>
            <a:ext cx="4498975" cy="4170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37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8731"/>
            <a:ext cx="8153400" cy="548640"/>
          </a:xfrm>
        </p:spPr>
        <p:txBody>
          <a:bodyPr/>
          <a:lstStyle/>
          <a:p>
            <a:pPr algn="r"/>
            <a:r>
              <a:rPr lang="en-US" sz="3200" dirty="0" err="1"/>
              <a:t>NeM</a:t>
            </a:r>
            <a:r>
              <a:rPr lang="en-US" sz="3200" dirty="0"/>
              <a:t> </a:t>
            </a:r>
            <a:r>
              <a:rPr lang="en-US" sz="2000" dirty="0">
                <a:solidFill>
                  <a:srgbClr val="000000"/>
                </a:solidFill>
              </a:rPr>
              <a:t>(cont.)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115300" cy="6096000"/>
          </a:xfrm>
        </p:spPr>
        <p:txBody>
          <a:bodyPr>
            <a:normAutofit/>
          </a:bodyPr>
          <a:lstStyle/>
          <a:p>
            <a:pPr marL="0" indent="0"/>
            <a:r>
              <a:rPr lang="en-US" sz="2800" dirty="0"/>
              <a:t>Response to criticism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endParaRPr lang="en-US" sz="2800" b="0" dirty="0"/>
          </a:p>
          <a:p>
            <a:pPr marL="0" indent="0"/>
            <a:r>
              <a:rPr lang="en-US" sz="2800" b="0" dirty="0"/>
              <a:t>Improves standard of living</a:t>
            </a:r>
          </a:p>
          <a:p>
            <a:pPr marL="693738" lvl="4" indent="-223838">
              <a:buFont typeface="Arial" panose="020B0604020202020204" pitchFamily="34" charset="0"/>
              <a:buChar char="•"/>
            </a:pPr>
            <a:r>
              <a:rPr lang="en-US" sz="2800" dirty="0"/>
              <a:t>Breaks down barriers</a:t>
            </a:r>
          </a:p>
          <a:p>
            <a:pPr marL="931482" lvl="5" indent="-223838">
              <a:buFont typeface="Arial" panose="020B0604020202020204" pitchFamily="34" charset="0"/>
              <a:buChar char="•"/>
            </a:pPr>
            <a:r>
              <a:rPr lang="en-US" sz="2800" dirty="0"/>
              <a:t>Limits competition</a:t>
            </a:r>
          </a:p>
          <a:p>
            <a:pPr marL="931482" lvl="5" indent="-223838">
              <a:buFont typeface="Arial" panose="020B0604020202020204" pitchFamily="34" charset="0"/>
              <a:buChar char="•"/>
            </a:pPr>
            <a:r>
              <a:rPr lang="en-US" sz="2800" dirty="0"/>
              <a:t>Makes products more expensive</a:t>
            </a:r>
          </a:p>
          <a:p>
            <a:pPr marL="693738" lvl="4" indent="-223838">
              <a:buFont typeface="Arial" panose="020B0604020202020204" pitchFamily="34" charset="0"/>
              <a:buChar char="•"/>
            </a:pPr>
            <a:r>
              <a:rPr lang="en-US" sz="2800" dirty="0"/>
              <a:t>Taps into global resources</a:t>
            </a:r>
          </a:p>
          <a:p>
            <a:pPr marL="931482" lvl="5" indent="-223838"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/>
              </a:rPr>
              <a:t>↑ d</a:t>
            </a:r>
            <a:r>
              <a:rPr lang="en-US" sz="2800" dirty="0"/>
              <a:t>emand for foods, raw materials</a:t>
            </a:r>
          </a:p>
          <a:p>
            <a:pPr marL="931482" lvl="5" indent="-223838">
              <a:buFont typeface="Arial" panose="020B0604020202020204" pitchFamily="34" charset="0"/>
              <a:buChar char="•"/>
            </a:pPr>
            <a:r>
              <a:rPr lang="en-US" sz="2800" dirty="0"/>
              <a:t>Creates jobs</a:t>
            </a:r>
          </a:p>
          <a:p>
            <a:pPr marL="923544" lvl="5" indent="0">
              <a:buClr>
                <a:srgbClr val="F96A1B"/>
              </a:buClr>
              <a:buNone/>
            </a:pPr>
            <a:r>
              <a:rPr lang="en-US" sz="1800" dirty="0">
                <a:solidFill>
                  <a:srgbClr val="000000"/>
                </a:solidFill>
              </a:rPr>
              <a:t>¤</a:t>
            </a:r>
            <a:endParaRPr lang="en-US" sz="2800" dirty="0"/>
          </a:p>
          <a:p>
            <a:pPr marL="690563" lvl="1" indent="-225425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789877" indent="-155575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5" name="Picture 4" descr="A bowl of green fruit&#10;&#10;Description automatically generated with low confidence">
            <a:extLst>
              <a:ext uri="{FF2B5EF4-FFF2-40B4-BE49-F238E27FC236}">
                <a16:creationId xmlns:a16="http://schemas.microsoft.com/office/drawing/2014/main" id="{A790BC88-6E4E-4C9D-84C6-5D0F2FDB11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53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8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520940" cy="548640"/>
          </a:xfrm>
        </p:spPr>
        <p:txBody>
          <a:bodyPr/>
          <a:lstStyle/>
          <a:p>
            <a:pPr algn="r"/>
            <a:r>
              <a:rPr lang="en-US" sz="3200" dirty="0" err="1"/>
              <a:t>NeM</a:t>
            </a:r>
            <a:r>
              <a:rPr lang="en-US" sz="3200" dirty="0"/>
              <a:t> </a:t>
            </a:r>
            <a:r>
              <a:rPr lang="en-US" sz="2000" dirty="0">
                <a:solidFill>
                  <a:srgbClr val="000000"/>
                </a:solidFill>
              </a:rPr>
              <a:t>(cont.)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576" y="533400"/>
            <a:ext cx="8115300" cy="4876800"/>
          </a:xfrm>
        </p:spPr>
        <p:txBody>
          <a:bodyPr>
            <a:normAutofit/>
          </a:bodyPr>
          <a:lstStyle/>
          <a:p>
            <a:pPr marL="0" indent="0"/>
            <a:r>
              <a:rPr lang="en-US" sz="3000" b="0" dirty="0"/>
              <a:t>Re: jackfruit</a:t>
            </a:r>
          </a:p>
          <a:p>
            <a:pPr marL="457200" lvl="2" indent="-219075">
              <a:buFont typeface="Arial" panose="020B0604020202020204" pitchFamily="34" charset="0"/>
              <a:buChar char="•"/>
            </a:pPr>
            <a:r>
              <a:rPr lang="en-US" sz="2800" dirty="0"/>
              <a:t>GS: Short-term growth focus</a:t>
            </a:r>
          </a:p>
          <a:p>
            <a:pPr marL="457200" lvl="2" indent="-219075">
              <a:buFont typeface="Arial" panose="020B0604020202020204" pitchFamily="34" charset="0"/>
              <a:buChar char="•"/>
            </a:pPr>
            <a:r>
              <a:rPr lang="en-US" sz="2800" dirty="0"/>
              <a:t>Little buying power</a:t>
            </a:r>
          </a:p>
          <a:p>
            <a:pPr marL="457200" lvl="2" indent="-219075">
              <a:buFont typeface="Arial" panose="020B0604020202020204" pitchFamily="34" charset="0"/>
              <a:buChar char="•"/>
            </a:pPr>
            <a:r>
              <a:rPr lang="en-US" sz="2800" dirty="0"/>
              <a:t>Very little export demand </a:t>
            </a:r>
          </a:p>
          <a:p>
            <a:pPr marL="685800" lvl="3" indent="-219075">
              <a:buFont typeface="Arial" panose="020B0604020202020204" pitchFamily="34" charset="0"/>
              <a:buChar char="•"/>
            </a:pPr>
            <a:r>
              <a:rPr lang="en-US" sz="2600" dirty="0"/>
              <a:t>≠ cash crop</a:t>
            </a:r>
          </a:p>
          <a:p>
            <a:pPr marL="457200" lvl="2" indent="-219075">
              <a:buFont typeface="Arial" panose="020B0604020202020204" pitchFamily="34" charset="0"/>
              <a:buChar char="•"/>
            </a:pPr>
            <a:r>
              <a:rPr lang="en-US" sz="2800" b="0" dirty="0"/>
              <a:t>Increasing demand </a:t>
            </a:r>
          </a:p>
          <a:p>
            <a:pPr marL="685800" lvl="3" indent="-219075">
              <a:buFont typeface="Arial" panose="020B0604020202020204" pitchFamily="34" charset="0"/>
              <a:buChar char="•"/>
            </a:pPr>
            <a:r>
              <a:rPr lang="en-US" sz="2600" dirty="0"/>
              <a:t>G</a:t>
            </a:r>
            <a:r>
              <a:rPr lang="en-US" sz="2600" b="0" dirty="0"/>
              <a:t>lobalization factors</a:t>
            </a:r>
          </a:p>
          <a:p>
            <a:pPr marL="228600" lvl="2" indent="0">
              <a:buNone/>
            </a:pPr>
            <a:r>
              <a:rPr lang="en-US" sz="1700" dirty="0"/>
              <a:t>¤</a:t>
            </a:r>
            <a:endParaRPr lang="en-US" sz="17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8" t="14300" r="10737" b="12650"/>
          <a:stretch/>
        </p:blipFill>
        <p:spPr>
          <a:xfrm>
            <a:off x="3809999" y="3048000"/>
            <a:ext cx="5333999" cy="3810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4270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520940" cy="548640"/>
          </a:xfrm>
        </p:spPr>
        <p:txBody>
          <a:bodyPr/>
          <a:lstStyle/>
          <a:p>
            <a:pPr algn="r"/>
            <a:r>
              <a:rPr lang="en-US" sz="3600" dirty="0"/>
              <a:t>Global economic divide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21512"/>
            <a:ext cx="8115300" cy="4876800"/>
          </a:xfrm>
        </p:spPr>
        <p:txBody>
          <a:bodyPr>
            <a:normAutofit fontScale="92500" lnSpcReduction="10000"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/>
              <a:t>Origins</a:t>
            </a:r>
          </a:p>
          <a:p>
            <a:pPr marL="457200" lvl="2" indent="-219075">
              <a:buFont typeface="Arial" panose="020B0604020202020204" pitchFamily="34" charset="0"/>
              <a:buChar char="•"/>
            </a:pPr>
            <a:r>
              <a:rPr lang="en-US" sz="2800" b="0" dirty="0">
                <a:sym typeface="Wingdings" panose="05000000000000000000" pitchFamily="2" charset="2"/>
              </a:rPr>
              <a:t>Industrial Revolution</a:t>
            </a:r>
          </a:p>
          <a:p>
            <a:pPr marL="457200" lvl="2" indent="-219075">
              <a:buFont typeface="Arial" panose="020B0604020202020204" pitchFamily="34" charset="0"/>
              <a:buChar char="•"/>
            </a:pPr>
            <a:r>
              <a:rPr lang="en-US" sz="2800" dirty="0">
                <a:sym typeface="Wingdings" panose="05000000000000000000" pitchFamily="2" charset="2"/>
              </a:rPr>
              <a:t>Colonization</a:t>
            </a:r>
          </a:p>
          <a:p>
            <a:pPr marL="457200" lvl="2" indent="-219075">
              <a:buFont typeface="Arial" panose="020B0604020202020204" pitchFamily="34" charset="0"/>
              <a:buChar char="•"/>
            </a:pPr>
            <a:r>
              <a:rPr lang="en-US" sz="2800" b="0" dirty="0">
                <a:sym typeface="Wingdings" panose="05000000000000000000" pitchFamily="2" charset="2"/>
              </a:rPr>
              <a:t>Post-CW evident division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/>
              <a:t>Significance</a:t>
            </a:r>
          </a:p>
          <a:p>
            <a:pPr marL="457200" lvl="2" indent="-219075">
              <a:buFont typeface="Arial" panose="020B0604020202020204" pitchFamily="34" charset="0"/>
              <a:buChar char="•"/>
            </a:pPr>
            <a:r>
              <a:rPr lang="en-US" sz="2800" dirty="0"/>
              <a:t>Wealth in GN</a:t>
            </a:r>
          </a:p>
          <a:p>
            <a:pPr marL="457200" lvl="2" indent="-219075">
              <a:buFont typeface="Arial" panose="020B0604020202020204" pitchFamily="34" charset="0"/>
              <a:buChar char="•"/>
            </a:pPr>
            <a:r>
              <a:rPr lang="en-US" sz="2800" dirty="0"/>
              <a:t>Lack of dev. in GS</a:t>
            </a:r>
          </a:p>
          <a:p>
            <a:pPr marL="684213" lvl="1" indent="-211138">
              <a:buFont typeface="Arial" panose="020B0604020202020204" pitchFamily="34" charset="0"/>
              <a:buChar char="•"/>
            </a:pPr>
            <a:r>
              <a:rPr lang="en-US" sz="2800" dirty="0"/>
              <a:t>Lack economic diversity</a:t>
            </a:r>
          </a:p>
          <a:p>
            <a:pPr marL="684213" lvl="1" indent="-211138">
              <a:buFont typeface="Arial" panose="020B0604020202020204" pitchFamily="34" charset="0"/>
              <a:buChar char="•"/>
            </a:pPr>
            <a:r>
              <a:rPr lang="en-US" sz="2800" dirty="0"/>
              <a:t>Diff. to pursue IL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b="0" dirty="0"/>
              <a:t>Re: jackfruit</a:t>
            </a:r>
          </a:p>
          <a:p>
            <a:pPr marL="457200" lvl="2" indent="-219075">
              <a:buFont typeface="Arial" panose="020B0604020202020204" pitchFamily="34" charset="0"/>
              <a:buChar char="•"/>
            </a:pPr>
            <a:r>
              <a:rPr lang="en-US" sz="2800" dirty="0"/>
              <a:t>Meat substitute in GS</a:t>
            </a:r>
            <a:endParaRPr lang="en-US" sz="2800" b="0" dirty="0"/>
          </a:p>
          <a:p>
            <a:pPr marL="228600" lvl="2" indent="0">
              <a:buNone/>
            </a:pPr>
            <a:r>
              <a:rPr lang="en-US" sz="1700" dirty="0"/>
              <a:t>¤</a:t>
            </a:r>
            <a:endParaRPr lang="en-US" sz="1700" b="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736" y="762000"/>
            <a:ext cx="3798887" cy="585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22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3060" y="0"/>
            <a:ext cx="7520940" cy="548640"/>
          </a:xfrm>
        </p:spPr>
        <p:txBody>
          <a:bodyPr/>
          <a:lstStyle/>
          <a:p>
            <a:pPr algn="r"/>
            <a:r>
              <a:rPr lang="en-US" sz="3600" dirty="0"/>
              <a:t>Globalization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763000" cy="4572000"/>
          </a:xfrm>
        </p:spPr>
        <p:txBody>
          <a:bodyPr>
            <a:normAutofit/>
          </a:bodyPr>
          <a:lstStyle/>
          <a:p>
            <a:pPr marL="0" indent="0"/>
            <a:r>
              <a:rPr lang="en-US" sz="2800" b="0" dirty="0"/>
              <a:t>What it is</a:t>
            </a:r>
          </a:p>
          <a:p>
            <a:pPr marL="288036" lvl="2" indent="-228600">
              <a:buFont typeface="Arial" panose="020B0604020202020204" pitchFamily="34" charset="0"/>
              <a:buChar char="•"/>
            </a:pPr>
            <a:r>
              <a:rPr lang="en-US" sz="2800" b="0" dirty="0"/>
              <a:t>Concept under debate</a:t>
            </a:r>
          </a:p>
          <a:p>
            <a:pPr marL="685800" lvl="2" indent="-228600">
              <a:buFont typeface="Arial" panose="020B0604020202020204" pitchFamily="34" charset="0"/>
              <a:buChar char="•"/>
            </a:pPr>
            <a:r>
              <a:rPr lang="en-US" sz="2600" b="0" dirty="0"/>
              <a:t>Interconnectedness, interaction</a:t>
            </a:r>
          </a:p>
          <a:p>
            <a:pPr marL="59436" lvl="1" indent="-228600">
              <a:buFont typeface="Arial" panose="020B0604020202020204" pitchFamily="34" charset="0"/>
              <a:buChar char="•"/>
            </a:pPr>
            <a:r>
              <a:rPr lang="en-US" sz="2800" b="0" dirty="0"/>
              <a:t>MNC dominated</a:t>
            </a:r>
          </a:p>
          <a:p>
            <a:pPr marL="685800" lvl="2" indent="-222250">
              <a:buFont typeface="Arial" panose="020B0604020202020204" pitchFamily="34" charset="0"/>
              <a:buChar char="•"/>
            </a:pPr>
            <a:r>
              <a:rPr lang="en-US" sz="2600" dirty="0"/>
              <a:t>Set prices</a:t>
            </a:r>
          </a:p>
          <a:p>
            <a:pPr marL="911225" lvl="3" indent="-222250">
              <a:buFont typeface="Arial" panose="020B0604020202020204" pitchFamily="34" charset="0"/>
              <a:buChar char="•"/>
            </a:pPr>
            <a:r>
              <a:rPr lang="en-US" sz="2600" dirty="0"/>
              <a:t>Buy, sell</a:t>
            </a:r>
          </a:p>
          <a:p>
            <a:pPr marL="685800" lvl="2" indent="-222250">
              <a:buFont typeface="Arial" panose="020B0604020202020204" pitchFamily="34" charset="0"/>
              <a:buChar char="•"/>
            </a:pPr>
            <a:r>
              <a:rPr lang="en-US" sz="2600" b="0" dirty="0"/>
              <a:t>Create demand</a:t>
            </a:r>
            <a:r>
              <a:rPr lang="en-US" sz="2600" b="0" dirty="0">
                <a:sym typeface="Wingdings" panose="05000000000000000000" pitchFamily="2" charset="2"/>
              </a:rPr>
              <a:t> sell value-added products</a:t>
            </a:r>
          </a:p>
          <a:p>
            <a:pPr marL="685800" lvl="2" indent="-222250">
              <a:buFont typeface="Arial" panose="020B0604020202020204" pitchFamily="34" charset="0"/>
              <a:buChar char="•"/>
            </a:pPr>
            <a:r>
              <a:rPr lang="en-US" sz="2600" dirty="0">
                <a:sym typeface="Wingdings" panose="05000000000000000000" pitchFamily="2" charset="2"/>
              </a:rPr>
              <a:t>Technology</a:t>
            </a:r>
          </a:p>
          <a:p>
            <a:pPr marL="237744" lvl="2" indent="0">
              <a:buNone/>
            </a:pPr>
            <a:r>
              <a:rPr lang="en-US" sz="1800" dirty="0"/>
              <a:t>¤</a:t>
            </a:r>
          </a:p>
          <a:p>
            <a:pPr marL="0" indent="0"/>
            <a:endParaRPr lang="en-US" sz="2800" dirty="0"/>
          </a:p>
          <a:p>
            <a:pPr marL="789877" indent="-155575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415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520940" cy="548640"/>
          </a:xfrm>
        </p:spPr>
        <p:txBody>
          <a:bodyPr/>
          <a:lstStyle/>
          <a:p>
            <a:pPr algn="r"/>
            <a:r>
              <a:rPr lang="en-US" sz="3200" dirty="0"/>
              <a:t>Globalization </a:t>
            </a:r>
            <a:r>
              <a:rPr lang="en-US" sz="2000" dirty="0">
                <a:solidFill>
                  <a:srgbClr val="000000"/>
                </a:solidFill>
              </a:rPr>
              <a:t>(cont.)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374" y="685800"/>
            <a:ext cx="8610600" cy="5029200"/>
          </a:xfrm>
        </p:spPr>
        <p:txBody>
          <a:bodyPr>
            <a:normAutofit/>
          </a:bodyPr>
          <a:lstStyle/>
          <a:p>
            <a:pPr marL="0" indent="0"/>
            <a:r>
              <a:rPr lang="en-US" sz="2600" dirty="0"/>
              <a:t>Re: jackfruit</a:t>
            </a:r>
          </a:p>
          <a:p>
            <a:pPr marL="236538" lvl="1" indent="-227013">
              <a:buFont typeface="Arial" panose="020B0604020202020204" pitchFamily="34" charset="0"/>
              <a:buChar char="•"/>
            </a:pPr>
            <a:r>
              <a:rPr lang="en-US" sz="2600" dirty="0"/>
              <a:t>Migration</a:t>
            </a:r>
          </a:p>
          <a:p>
            <a:pPr marL="236538" lvl="1" indent="-227013">
              <a:buFont typeface="Arial" panose="020B0604020202020204" pitchFamily="34" charset="0"/>
              <a:buChar char="•"/>
            </a:pPr>
            <a:r>
              <a:rPr lang="en-US" sz="2600"/>
              <a:t>Tourism</a:t>
            </a:r>
            <a:r>
              <a:rPr lang="en-US" sz="2600" dirty="0">
                <a:sym typeface="Wingdings" panose="05000000000000000000" pitchFamily="2" charset="2"/>
              </a:rPr>
              <a:t> demand elsewhere</a:t>
            </a:r>
          </a:p>
          <a:p>
            <a:pPr marL="236538" lvl="1" indent="-227013">
              <a:buFont typeface="Arial" panose="020B0604020202020204" pitchFamily="34" charset="0"/>
              <a:buChar char="•"/>
            </a:pPr>
            <a:r>
              <a:rPr lang="en-US" sz="2600" dirty="0">
                <a:sym typeface="Wingdings" panose="05000000000000000000" pitchFamily="2" charset="2"/>
              </a:rPr>
              <a:t>Health conscious</a:t>
            </a:r>
          </a:p>
          <a:p>
            <a:pPr marL="236538" lvl="1" indent="-227013">
              <a:buFont typeface="Arial" panose="020B0604020202020204" pitchFamily="34" charset="0"/>
              <a:buChar char="•"/>
            </a:pPr>
            <a:r>
              <a:rPr lang="en-US" sz="2600" dirty="0">
                <a:sym typeface="Wingdings" panose="05000000000000000000" pitchFamily="2" charset="2"/>
              </a:rPr>
              <a:t>Fusion cuisine</a:t>
            </a:r>
            <a:endParaRPr lang="en-US" sz="2600" dirty="0"/>
          </a:p>
          <a:p>
            <a:pPr marL="227013" lvl="2" indent="-227013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ym typeface="Wingdings" panose="05000000000000000000" pitchFamily="2" charset="2"/>
              </a:rPr>
              <a:t>Invasive species </a:t>
            </a:r>
            <a:r>
              <a:rPr lang="en-US" sz="2600" b="0" dirty="0"/>
              <a:t>in Brazil</a:t>
            </a:r>
            <a:endParaRPr lang="en-US" sz="2600" b="0" dirty="0">
              <a:sym typeface="Wingdings" panose="05000000000000000000" pitchFamily="2" charset="2"/>
            </a:endParaRPr>
          </a:p>
          <a:p>
            <a:pPr marL="688975" lvl="3" indent="-222250">
              <a:buFont typeface="Arial" panose="020B0604020202020204" pitchFamily="34" charset="0"/>
              <a:buChar char="•"/>
            </a:pPr>
            <a:r>
              <a:rPr lang="en-US" sz="2600" dirty="0">
                <a:sym typeface="Wingdings" panose="05000000000000000000" pitchFamily="2" charset="2"/>
              </a:rPr>
              <a:t>Competes with native trees</a:t>
            </a:r>
          </a:p>
          <a:p>
            <a:pPr marL="688975" lvl="3" indent="-222250">
              <a:buFont typeface="Arial" panose="020B0604020202020204" pitchFamily="34" charset="0"/>
              <a:buChar char="•"/>
            </a:pPr>
            <a:r>
              <a:rPr lang="en-US" sz="2600" b="0" dirty="0">
                <a:sym typeface="Wingdings" panose="05000000000000000000" pitchFamily="2" charset="2"/>
              </a:rPr>
              <a:t>Imbalance </a:t>
            </a:r>
            <a:r>
              <a:rPr lang="en-US" sz="2600" dirty="0">
                <a:sym typeface="Wingdings" panose="05000000000000000000" pitchFamily="2" charset="2"/>
              </a:rPr>
              <a:t>in food chain</a:t>
            </a:r>
          </a:p>
          <a:p>
            <a:pPr marL="688975" lvl="3" indent="-222250">
              <a:buFont typeface="Arial" panose="020B0604020202020204" pitchFamily="34" charset="0"/>
              <a:buChar char="•"/>
            </a:pPr>
            <a:r>
              <a:rPr lang="en-US" sz="2600" b="0" dirty="0">
                <a:sym typeface="Wingdings" panose="05000000000000000000" pitchFamily="2" charset="2"/>
              </a:rPr>
              <a:t>Marmosets, coati—eat native bird eggs</a:t>
            </a:r>
            <a:endParaRPr lang="en-US" sz="2600" dirty="0">
              <a:sym typeface="Wingdings" panose="05000000000000000000" pitchFamily="2" charset="2"/>
            </a:endParaRPr>
          </a:p>
          <a:p>
            <a:pPr marL="695325" lvl="4" indent="0">
              <a:buNone/>
            </a:pPr>
            <a:r>
              <a:rPr lang="en-US" sz="1700" dirty="0"/>
              <a:t>¤</a:t>
            </a:r>
          </a:p>
          <a:p>
            <a:pPr marL="789877" indent="-155575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685800"/>
            <a:ext cx="4267200" cy="3200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 descr="A picture containing cat, outdoor, mammal, coati&#10;&#10;Description automatically generated">
            <a:extLst>
              <a:ext uri="{FF2B5EF4-FFF2-40B4-BE49-F238E27FC236}">
                <a16:creationId xmlns:a16="http://schemas.microsoft.com/office/drawing/2014/main" id="{53A7F750-82FA-46E3-BC8C-63B29CD64B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4413" r="16667" b="18861"/>
          <a:stretch/>
        </p:blipFill>
        <p:spPr>
          <a:xfrm>
            <a:off x="5817303" y="4815521"/>
            <a:ext cx="3250497" cy="20037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 descr="A picture containing tree&#10;&#10;Description automatically generated">
            <a:extLst>
              <a:ext uri="{FF2B5EF4-FFF2-40B4-BE49-F238E27FC236}">
                <a16:creationId xmlns:a16="http://schemas.microsoft.com/office/drawing/2014/main" id="{ED600F10-D8CE-4357-B3B6-85360A57BB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4348" r="40833" b="38434"/>
          <a:stretch/>
        </p:blipFill>
        <p:spPr>
          <a:xfrm>
            <a:off x="2523964" y="4856288"/>
            <a:ext cx="3124200" cy="19126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 descr="A picture containing tree, sky, outdoor, bird&#10;&#10;Description automatically generated">
            <a:extLst>
              <a:ext uri="{FF2B5EF4-FFF2-40B4-BE49-F238E27FC236}">
                <a16:creationId xmlns:a16="http://schemas.microsoft.com/office/drawing/2014/main" id="{2F9F5785-7067-4263-A09C-AD7653CA11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21827" r="24513" b="18861"/>
          <a:stretch/>
        </p:blipFill>
        <p:spPr>
          <a:xfrm>
            <a:off x="-7374" y="5094216"/>
            <a:ext cx="2362200" cy="161286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6861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3.1.3337"/>
  <p:tag name="PPTVERSION" val="15"/>
  <p:tag name="TPOS" val="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744</TotalTime>
  <Words>312</Words>
  <Application>Microsoft Office PowerPoint</Application>
  <PresentationFormat>On-screen Show (4:3)</PresentationFormat>
  <Paragraphs>95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Franklin Gothic Book</vt:lpstr>
      <vt:lpstr>Franklin Gothic Medium</vt:lpstr>
      <vt:lpstr>Wingdings</vt:lpstr>
      <vt:lpstr>Angles</vt:lpstr>
      <vt:lpstr>Themes &amp; Terms</vt:lpstr>
      <vt:lpstr>Colonization</vt:lpstr>
      <vt:lpstr>Neoliberal economic model (NEM)</vt:lpstr>
      <vt:lpstr>NeM (cont.)</vt:lpstr>
      <vt:lpstr>NeM (cont.)</vt:lpstr>
      <vt:lpstr>NeM (cont.)</vt:lpstr>
      <vt:lpstr>Global economic divide</vt:lpstr>
      <vt:lpstr>Globalization</vt:lpstr>
      <vt:lpstr>Globalization (cont.)</vt:lpstr>
      <vt:lpstr>Recap</vt:lpstr>
    </vt:vector>
  </TitlesOfParts>
  <Company>Northern Kentucky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Themes &amp; Terms</dc:title>
  <dc:creator>Administrator</dc:creator>
  <cp:lastModifiedBy>Kimberly Baranowski</cp:lastModifiedBy>
  <cp:revision>54</cp:revision>
  <dcterms:created xsi:type="dcterms:W3CDTF">2013-09-12T16:31:19Z</dcterms:created>
  <dcterms:modified xsi:type="dcterms:W3CDTF">2022-02-20T15:36:09Z</dcterms:modified>
</cp:coreProperties>
</file>