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56" r:id="rId2"/>
    <p:sldId id="295" r:id="rId3"/>
    <p:sldId id="269" r:id="rId4"/>
    <p:sldId id="297" r:id="rId5"/>
    <p:sldId id="296" r:id="rId6"/>
    <p:sldId id="29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1" autoAdjust="0"/>
    <p:restoredTop sz="94662" autoAdjust="0"/>
  </p:normalViewPr>
  <p:slideViewPr>
    <p:cSldViewPr>
      <p:cViewPr varScale="1">
        <p:scale>
          <a:sx n="66" d="100"/>
          <a:sy n="66" d="100"/>
        </p:scale>
        <p:origin x="84" y="7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AAB2A5-7622-4AA9-8F39-F78EAA51EDFD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8EF9A9-7DFE-4A86-9D90-75CAC516E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294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11E3DCD-6295-440A-9E62-05840DDF5A9F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3D3C779-EFA0-46D3-A0A5-045E71A90C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3DCD-6295-440A-9E62-05840DDF5A9F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3C779-EFA0-46D3-A0A5-045E71A90C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3DCD-6295-440A-9E62-05840DDF5A9F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3C779-EFA0-46D3-A0A5-045E71A90C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11E3DCD-6295-440A-9E62-05840DDF5A9F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3D3C779-EFA0-46D3-A0A5-045E71A90C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11E3DCD-6295-440A-9E62-05840DDF5A9F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3D3C779-EFA0-46D3-A0A5-045E71A90C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3DCD-6295-440A-9E62-05840DDF5A9F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3C779-EFA0-46D3-A0A5-045E71A90C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3DCD-6295-440A-9E62-05840DDF5A9F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3C779-EFA0-46D3-A0A5-045E71A90C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11E3DCD-6295-440A-9E62-05840DDF5A9F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3D3C779-EFA0-46D3-A0A5-045E71A90C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3DCD-6295-440A-9E62-05840DDF5A9F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3C779-EFA0-46D3-A0A5-045E71A90C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11E3DCD-6295-440A-9E62-05840DDF5A9F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3D3C779-EFA0-46D3-A0A5-045E71A90C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11E3DCD-6295-440A-9E62-05840DDF5A9F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3D3C779-EFA0-46D3-A0A5-045E71A90C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11E3DCD-6295-440A-9E62-05840DDF5A9F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3D3C779-EFA0-46D3-A0A5-045E71A90C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latin typeface="Maiandra GD" panose="020E0502030308020204" pitchFamily="34" charset="0"/>
              </a:rPr>
              <a:t>Food &amp; You</a:t>
            </a:r>
            <a:br>
              <a:rPr lang="en-US" sz="6000" dirty="0">
                <a:latin typeface="Maiandra GD" panose="020E0502030308020204" pitchFamily="34" charset="0"/>
              </a:rPr>
            </a:br>
            <a:r>
              <a:rPr lang="en-US" sz="6000" dirty="0">
                <a:latin typeface="Maiandra GD" panose="020E0502030308020204" pitchFamily="34" charset="0"/>
              </a:rPr>
              <a:t>Recap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7489"/>
            <a:ext cx="8686800" cy="79216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Maiandra GD" panose="020E0502030308020204" pitchFamily="34" charset="0"/>
              </a:rPr>
              <a:t>Gov’t </a:t>
            </a:r>
            <a:r>
              <a:rPr lang="en-US" sz="4000" b="1" dirty="0" err="1">
                <a:latin typeface="Maiandra GD" panose="020E0502030308020204" pitchFamily="34" charset="0"/>
              </a:rPr>
              <a:t>PolicieS</a:t>
            </a:r>
            <a:endParaRPr lang="en-US" sz="4000" b="1" dirty="0">
              <a:latin typeface="Maiandra GD" panose="020E0502030308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914400"/>
            <a:ext cx="8686800" cy="6096000"/>
          </a:xfrm>
        </p:spPr>
        <p:txBody>
          <a:bodyPr>
            <a:normAutofit/>
          </a:bodyPr>
          <a:lstStyle/>
          <a:p>
            <a:pPr marL="465138" indent="-330200"/>
            <a:r>
              <a:rPr lang="en-US" sz="3000" dirty="0">
                <a:latin typeface="Maiandra GD" panose="020E0502030308020204" pitchFamily="34" charset="0"/>
              </a:rPr>
              <a:t>Depression, WWII</a:t>
            </a:r>
          </a:p>
          <a:p>
            <a:pPr marL="465138" indent="-330200"/>
            <a:r>
              <a:rPr lang="en-US" sz="3000" dirty="0">
                <a:latin typeface="Maiandra GD" panose="020E0502030308020204" pitchFamily="34" charset="0"/>
              </a:rPr>
              <a:t>Secure food</a:t>
            </a:r>
          </a:p>
          <a:p>
            <a:pPr marL="760730" lvl="1" indent="-303213"/>
            <a:r>
              <a:rPr lang="en-US" sz="2800" dirty="0">
                <a:latin typeface="Maiandra GD" panose="020E0502030308020204" pitchFamily="34" charset="0"/>
              </a:rPr>
              <a:t>↑ grain production</a:t>
            </a:r>
          </a:p>
          <a:p>
            <a:pPr marL="1035050" lvl="2" indent="-303213"/>
            <a:r>
              <a:rPr lang="en-US" sz="2800" dirty="0">
                <a:latin typeface="Maiandra GD" panose="020E0502030308020204" pitchFamily="34" charset="0"/>
              </a:rPr>
              <a:t>Europe, Japan</a:t>
            </a:r>
          </a:p>
          <a:p>
            <a:pPr marL="760730" lvl="1" indent="-303213"/>
            <a:r>
              <a:rPr lang="en-US" sz="2800" dirty="0">
                <a:latin typeface="Maiandra GD" panose="020E0502030308020204" pitchFamily="34" charset="0"/>
              </a:rPr>
              <a:t>Subsidies</a:t>
            </a:r>
          </a:p>
          <a:p>
            <a:pPr marL="1044893" lvl="2" indent="-314325"/>
            <a:r>
              <a:rPr lang="en-US" sz="2800" dirty="0">
                <a:latin typeface="Maiandra GD" panose="020E0502030308020204" pitchFamily="34" charset="0"/>
              </a:rPr>
              <a:t>Cash, insurance, tax breaks, etc.</a:t>
            </a:r>
          </a:p>
          <a:p>
            <a:pPr marL="770573" lvl="1" indent="-314325"/>
            <a:r>
              <a:rPr lang="en-US" sz="2800" dirty="0">
                <a:latin typeface="Maiandra GD" panose="020E0502030308020204" pitchFamily="34" charset="0"/>
              </a:rPr>
              <a:t>Push FDI through MNCs</a:t>
            </a:r>
          </a:p>
          <a:p>
            <a:pPr marL="411480" lvl="1" indent="0">
              <a:buNone/>
            </a:pPr>
            <a:r>
              <a:rPr lang="en-US" sz="1800" dirty="0">
                <a:latin typeface="Maiandra GD" panose="020E0502030308020204" pitchFamily="34" charset="0"/>
              </a:rPr>
              <a:t>¤</a:t>
            </a:r>
          </a:p>
          <a:p>
            <a:endParaRPr lang="en-US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00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7489"/>
            <a:ext cx="8686800" cy="79216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latin typeface="Maiandra GD" panose="020E0502030308020204" pitchFamily="34" charset="0"/>
              </a:rPr>
              <a:t>ConsequenceS</a:t>
            </a:r>
            <a:endParaRPr lang="en-US" sz="3600" b="1" dirty="0">
              <a:latin typeface="Maiandra GD" panose="020E0502030308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6226" y="914400"/>
            <a:ext cx="8686800" cy="6096000"/>
          </a:xfrm>
        </p:spPr>
        <p:txBody>
          <a:bodyPr>
            <a:normAutofit/>
          </a:bodyPr>
          <a:lstStyle/>
          <a:p>
            <a:pPr marL="394970" indent="-303213"/>
            <a:r>
              <a:rPr lang="en-US" sz="3000" dirty="0">
                <a:latin typeface="Maiandra GD" panose="020E0502030308020204" pitchFamily="34" charset="0"/>
              </a:rPr>
              <a:t>Surplus</a:t>
            </a:r>
          </a:p>
          <a:p>
            <a:pPr marL="760730" lvl="1" indent="-303213"/>
            <a:r>
              <a:rPr lang="en-US" sz="2800" dirty="0">
                <a:latin typeface="Maiandra GD" panose="020E0502030308020204" pitchFamily="34" charset="0"/>
              </a:rPr>
              <a:t>Undermined GS production</a:t>
            </a:r>
          </a:p>
          <a:p>
            <a:pPr marL="760730" lvl="1" indent="-303213"/>
            <a:r>
              <a:rPr lang="en-US" sz="2800" dirty="0">
                <a:latin typeface="Maiandra GD" panose="020E0502030308020204" pitchFamily="34" charset="0"/>
              </a:rPr>
              <a:t>Excess corn </a:t>
            </a:r>
            <a:r>
              <a:rPr lang="en-US" sz="2800" dirty="0">
                <a:latin typeface="Maiandra GD" panose="020E0502030308020204" pitchFamily="34" charset="0"/>
                <a:sym typeface="Wingdings" panose="05000000000000000000" pitchFamily="2" charset="2"/>
              </a:rPr>
              <a:t> HFCS, bio-fuel</a:t>
            </a:r>
            <a:endParaRPr lang="en-US" sz="2800" dirty="0">
              <a:latin typeface="Maiandra GD" panose="020E0502030308020204" pitchFamily="34" charset="0"/>
            </a:endParaRPr>
          </a:p>
          <a:p>
            <a:pPr marL="394970" indent="-303213"/>
            <a:r>
              <a:rPr lang="en-US" sz="3000" dirty="0">
                <a:latin typeface="Maiandra GD" panose="020E0502030308020204" pitchFamily="34" charset="0"/>
              </a:rPr>
              <a:t>Shift to large-scale agribusiness</a:t>
            </a:r>
          </a:p>
          <a:p>
            <a:pPr marL="760730" lvl="1" indent="-303213"/>
            <a:r>
              <a:rPr lang="en-US" sz="2800" dirty="0">
                <a:latin typeface="Maiandra GD" panose="020E0502030308020204" pitchFamily="34" charset="0"/>
              </a:rPr>
              <a:t>Treadmill effect</a:t>
            </a:r>
          </a:p>
          <a:p>
            <a:pPr marL="394970" indent="-303213"/>
            <a:r>
              <a:rPr lang="en-US" sz="3000" dirty="0">
                <a:latin typeface="Maiandra GD" panose="020E0502030308020204" pitchFamily="34" charset="0"/>
              </a:rPr>
              <a:t>↑ processed &amp; fast foods</a:t>
            </a:r>
          </a:p>
          <a:p>
            <a:pPr marL="760730" lvl="1" indent="-303213"/>
            <a:r>
              <a:rPr lang="en-US" sz="2800" dirty="0">
                <a:latin typeface="Maiandra GD" panose="020E0502030308020204" pitchFamily="34" charset="0"/>
              </a:rPr>
              <a:t>Cheaper- $ and time</a:t>
            </a:r>
          </a:p>
          <a:p>
            <a:pPr marL="760730" lvl="1" indent="-303213"/>
            <a:r>
              <a:rPr lang="en-US" sz="2800" dirty="0">
                <a:latin typeface="Maiandra GD" panose="020E0502030308020204" pitchFamily="34" charset="0"/>
              </a:rPr>
              <a:t>Convenient</a:t>
            </a:r>
          </a:p>
          <a:p>
            <a:pPr marL="760730" lvl="1" indent="-303213"/>
            <a:r>
              <a:rPr lang="en-US" sz="2800" dirty="0">
                <a:latin typeface="Maiandra GD" panose="020E0502030308020204" pitchFamily="34" charset="0"/>
              </a:rPr>
              <a:t>Portion sizes</a:t>
            </a:r>
          </a:p>
          <a:p>
            <a:pPr marL="411480" lvl="1" indent="0">
              <a:buNone/>
            </a:pPr>
            <a:r>
              <a:rPr lang="en-US" sz="2800" dirty="0">
                <a:latin typeface="Maiandra GD" panose="020E0502030308020204" pitchFamily="34" charset="0"/>
              </a:rPr>
              <a:t>¤</a:t>
            </a:r>
          </a:p>
          <a:p>
            <a:endParaRPr lang="en-US" dirty="0">
              <a:latin typeface="Maiandra GD" panose="020E0502030308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5" t="24533" r="17335" b="6133"/>
          <a:stretch/>
        </p:blipFill>
        <p:spPr>
          <a:xfrm>
            <a:off x="5791200" y="1524000"/>
            <a:ext cx="3056206" cy="50292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3837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7489"/>
            <a:ext cx="8686800" cy="79216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latin typeface="Maiandra GD" panose="020E0502030308020204" pitchFamily="34" charset="0"/>
              </a:rPr>
              <a:t>ConsequenceS</a:t>
            </a:r>
            <a:r>
              <a:rPr lang="en-US" sz="4000" b="1" dirty="0">
                <a:latin typeface="Maiandra GD" panose="020E0502030308020204" pitchFamily="34" charset="0"/>
              </a:rPr>
              <a:t> </a:t>
            </a:r>
            <a:r>
              <a:rPr lang="en-US" sz="3600" b="1" dirty="0">
                <a:latin typeface="Maiandra GD" panose="020E0502030308020204" pitchFamily="34" charset="0"/>
              </a:rPr>
              <a:t>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6226" y="914400"/>
            <a:ext cx="8686800" cy="6096000"/>
          </a:xfrm>
        </p:spPr>
        <p:txBody>
          <a:bodyPr>
            <a:normAutofit/>
          </a:bodyPr>
          <a:lstStyle/>
          <a:p>
            <a:pPr marL="394970" indent="-303213"/>
            <a:r>
              <a:rPr lang="en-US" sz="3000" dirty="0">
                <a:latin typeface="Maiandra GD" panose="020E0502030308020204" pitchFamily="34" charset="0"/>
              </a:rPr>
              <a:t>↑ MNC control</a:t>
            </a:r>
          </a:p>
          <a:p>
            <a:pPr marL="760730" lvl="1" indent="-303213"/>
            <a:r>
              <a:rPr lang="en-US" sz="2800" dirty="0">
                <a:latin typeface="Maiandra GD" panose="020E0502030308020204" pitchFamily="34" charset="0"/>
              </a:rPr>
              <a:t>Set conditions</a:t>
            </a:r>
          </a:p>
          <a:p>
            <a:pPr marL="760730" lvl="1" indent="-303213"/>
            <a:r>
              <a:rPr lang="en-US" sz="2800" dirty="0">
                <a:latin typeface="Maiandra GD" panose="020E0502030308020204" pitchFamily="34" charset="0"/>
              </a:rPr>
              <a:t>Brand names</a:t>
            </a:r>
          </a:p>
          <a:p>
            <a:pPr marL="1035050" lvl="2" indent="-303213"/>
            <a:r>
              <a:rPr lang="en-US" sz="2800" dirty="0">
                <a:latin typeface="Maiandra GD" panose="020E0502030308020204" pitchFamily="34" charset="0"/>
              </a:rPr>
              <a:t>Killer products</a:t>
            </a:r>
          </a:p>
          <a:p>
            <a:pPr marL="760730" lvl="1" indent="-303213"/>
            <a:r>
              <a:rPr lang="en-US" sz="2800" dirty="0">
                <a:latin typeface="Maiandra GD" panose="020E0502030308020204" pitchFamily="34" charset="0"/>
              </a:rPr>
              <a:t>Added-value</a:t>
            </a:r>
          </a:p>
          <a:p>
            <a:pPr marL="394970" indent="-303213"/>
            <a:r>
              <a:rPr lang="en-US" sz="3000" dirty="0">
                <a:latin typeface="Maiandra GD" panose="020E0502030308020204" pitchFamily="34" charset="0"/>
              </a:rPr>
              <a:t>Gov’t reaction</a:t>
            </a:r>
          </a:p>
          <a:p>
            <a:pPr marL="760730" lvl="1" indent="-303213"/>
            <a:r>
              <a:rPr lang="en-US" sz="2800" dirty="0">
                <a:latin typeface="Maiandra GD" panose="020E0502030308020204" pitchFamily="34" charset="0"/>
              </a:rPr>
              <a:t>Policies</a:t>
            </a:r>
          </a:p>
          <a:p>
            <a:pPr marL="411480" lvl="1" indent="0">
              <a:buNone/>
            </a:pPr>
            <a:r>
              <a:rPr lang="en-US" sz="1800" dirty="0">
                <a:latin typeface="Maiandra GD" panose="020E0502030308020204" pitchFamily="34" charset="0"/>
              </a:rPr>
              <a:t>¤</a:t>
            </a:r>
          </a:p>
          <a:p>
            <a:endParaRPr lang="en-US" dirty="0">
              <a:latin typeface="Maiandra GD" panose="020E0502030308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00" b="17000"/>
          <a:stretch/>
        </p:blipFill>
        <p:spPr>
          <a:xfrm>
            <a:off x="3581400" y="1676400"/>
            <a:ext cx="5464201" cy="292608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6320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7489"/>
            <a:ext cx="8686800" cy="79216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latin typeface="Maiandra GD" panose="020E0502030308020204" pitchFamily="34" charset="0"/>
              </a:rPr>
              <a:t>ConsequenceS</a:t>
            </a:r>
            <a:endParaRPr lang="en-US" sz="3600" b="1" dirty="0">
              <a:latin typeface="Maiandra GD" panose="020E0502030308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-76200" y="890016"/>
            <a:ext cx="8686800" cy="6096000"/>
          </a:xfrm>
        </p:spPr>
        <p:txBody>
          <a:bodyPr>
            <a:normAutofit/>
          </a:bodyPr>
          <a:lstStyle/>
          <a:p>
            <a:pPr marL="394970" indent="-303213"/>
            <a:r>
              <a:rPr lang="en-US" sz="3000" dirty="0">
                <a:latin typeface="Maiandra GD" panose="020E0502030308020204" pitchFamily="34" charset="0"/>
              </a:rPr>
              <a:t>Health implications</a:t>
            </a:r>
          </a:p>
          <a:p>
            <a:pPr marL="760730" lvl="1" indent="-303213"/>
            <a:r>
              <a:rPr lang="en-US" sz="2800" dirty="0">
                <a:latin typeface="Maiandra GD" panose="020E0502030308020204" pitchFamily="34" charset="0"/>
              </a:rPr>
              <a:t>↑ sugar, fat</a:t>
            </a:r>
          </a:p>
          <a:p>
            <a:pPr marL="760730" lvl="1" indent="-303213"/>
            <a:r>
              <a:rPr lang="en-US" sz="2800" dirty="0">
                <a:latin typeface="Maiandra GD" panose="020E0502030308020204" pitchFamily="34" charset="0"/>
              </a:rPr>
              <a:t>Weight gain</a:t>
            </a:r>
            <a:r>
              <a:rPr lang="en-US" sz="2800" dirty="0">
                <a:latin typeface="Maiandra GD" panose="020E0502030308020204" pitchFamily="34" charset="0"/>
                <a:sym typeface="Wingdings" panose="05000000000000000000" pitchFamily="2" charset="2"/>
              </a:rPr>
              <a:t> diet industry</a:t>
            </a:r>
            <a:endParaRPr lang="en-US" sz="2800" dirty="0">
              <a:latin typeface="Maiandra GD" panose="020E0502030308020204" pitchFamily="34" charset="0"/>
            </a:endParaRPr>
          </a:p>
          <a:p>
            <a:pPr marL="760730" lvl="1" indent="-303213"/>
            <a:r>
              <a:rPr lang="en-US" sz="2800" dirty="0">
                <a:latin typeface="Maiandra GD" panose="020E0502030308020204" pitchFamily="34" charset="0"/>
              </a:rPr>
              <a:t>↑ diseases</a:t>
            </a:r>
          </a:p>
          <a:p>
            <a:pPr marL="394970" indent="-303213"/>
            <a:r>
              <a:rPr lang="en-US" sz="3000" dirty="0">
                <a:latin typeface="Maiandra GD" panose="020E0502030308020204" pitchFamily="34" charset="0"/>
              </a:rPr>
              <a:t>Health care costs</a:t>
            </a:r>
          </a:p>
          <a:p>
            <a:pPr marL="760730" lvl="1" indent="-303213"/>
            <a:r>
              <a:rPr lang="en-US" sz="2800" dirty="0">
                <a:latin typeface="Maiandra GD" panose="020E0502030308020204" pitchFamily="34" charset="0"/>
              </a:rPr>
              <a:t>GS faces GN &amp; GS diseases</a:t>
            </a:r>
          </a:p>
          <a:p>
            <a:pPr marL="1035050" lvl="2" indent="-303213"/>
            <a:r>
              <a:rPr lang="en-US" sz="2600" dirty="0">
                <a:latin typeface="Maiandra GD" panose="020E0502030308020204" pitchFamily="34" charset="0"/>
              </a:rPr>
              <a:t>↑ income</a:t>
            </a:r>
          </a:p>
          <a:p>
            <a:pPr marL="1035050" lvl="2" indent="-303213"/>
            <a:r>
              <a:rPr lang="en-US" sz="2600" dirty="0">
                <a:latin typeface="Maiandra GD" panose="020E0502030308020204" pitchFamily="34" charset="0"/>
              </a:rPr>
              <a:t>Fast food/ processed food access</a:t>
            </a:r>
          </a:p>
          <a:p>
            <a:pPr marL="1035050" lvl="2" indent="-303213"/>
            <a:r>
              <a:rPr lang="en-US" sz="2600" dirty="0">
                <a:latin typeface="Maiandra GD" panose="020E0502030308020204" pitchFamily="34" charset="0"/>
              </a:rPr>
              <a:t>MNC infusion to tap market</a:t>
            </a:r>
          </a:p>
          <a:p>
            <a:pPr marL="1035050" lvl="2" indent="-303213"/>
            <a:r>
              <a:rPr lang="en-US" sz="2600" dirty="0">
                <a:latin typeface="Maiandra GD" panose="020E0502030308020204" pitchFamily="34" charset="0"/>
              </a:rPr>
              <a:t>Cultural reasons</a:t>
            </a:r>
          </a:p>
          <a:p>
            <a:pPr marL="411480" lvl="1" indent="0">
              <a:buNone/>
            </a:pPr>
            <a:r>
              <a:rPr lang="en-US" sz="1800" dirty="0">
                <a:latin typeface="Maiandra GD" panose="020E0502030308020204" pitchFamily="34" charset="0"/>
              </a:rPr>
              <a:t>¤</a:t>
            </a:r>
          </a:p>
          <a:p>
            <a:endParaRPr lang="en-US" dirty="0">
              <a:latin typeface="Maiandra GD" panose="020E0502030308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0" t="8897" r="35500"/>
          <a:stretch/>
        </p:blipFill>
        <p:spPr>
          <a:xfrm>
            <a:off x="5181600" y="890016"/>
            <a:ext cx="3861197" cy="35052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5699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7489"/>
            <a:ext cx="8686800" cy="79216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latin typeface="Maiandra GD" panose="020E0502030308020204" pitchFamily="34" charset="0"/>
              </a:rPr>
              <a:t>RecaP</a:t>
            </a:r>
            <a:endParaRPr lang="en-US" sz="3600" b="1" dirty="0">
              <a:latin typeface="Maiandra GD" panose="020E0502030308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6226" y="914400"/>
            <a:ext cx="8686800" cy="6096000"/>
          </a:xfrm>
        </p:spPr>
        <p:txBody>
          <a:bodyPr>
            <a:normAutofit/>
          </a:bodyPr>
          <a:lstStyle/>
          <a:p>
            <a:pPr marL="91757" indent="0">
              <a:buNone/>
            </a:pPr>
            <a:r>
              <a:rPr lang="en-US" sz="3000" dirty="0">
                <a:latin typeface="Maiandra GD" panose="020E0502030308020204" pitchFamily="34" charset="0"/>
              </a:rPr>
              <a:t>GN gov’t policies</a:t>
            </a:r>
            <a:r>
              <a:rPr lang="en-US" sz="3000" dirty="0">
                <a:latin typeface="Maiandra GD" panose="020E0502030308020204" pitchFamily="34" charset="0"/>
                <a:sym typeface="Wingdings" panose="05000000000000000000" pitchFamily="2" charset="2"/>
              </a:rPr>
              <a:t></a:t>
            </a:r>
            <a:endParaRPr lang="en-US" sz="3000" dirty="0">
              <a:latin typeface="Maiandra GD" panose="020E0502030308020204" pitchFamily="34" charset="0"/>
            </a:endParaRPr>
          </a:p>
          <a:p>
            <a:pPr marL="692150" indent="-466725"/>
            <a:r>
              <a:rPr lang="en-US" sz="3100" dirty="0">
                <a:latin typeface="Maiandra GD" panose="020E0502030308020204" pitchFamily="34" charset="0"/>
              </a:rPr>
              <a:t>↑ grain production</a:t>
            </a:r>
          </a:p>
          <a:p>
            <a:pPr marL="692150" indent="-466725"/>
            <a:r>
              <a:rPr lang="en-US" sz="3000" dirty="0">
                <a:latin typeface="Maiandra GD" panose="020E0502030308020204" pitchFamily="34" charset="0"/>
              </a:rPr>
              <a:t>↑ cheap processed &amp; fast foods</a:t>
            </a:r>
          </a:p>
          <a:p>
            <a:pPr marL="692150" indent="-466725"/>
            <a:r>
              <a:rPr lang="en-US" sz="3000" dirty="0">
                <a:latin typeface="Maiandra GD" panose="020E0502030308020204" pitchFamily="34" charset="0"/>
              </a:rPr>
              <a:t>↑ MNC influence</a:t>
            </a:r>
          </a:p>
          <a:p>
            <a:pPr marL="692150" indent="-466725"/>
            <a:r>
              <a:rPr lang="en-US" sz="3000" dirty="0">
                <a:latin typeface="Maiandra GD" panose="020E0502030308020204" pitchFamily="34" charset="0"/>
              </a:rPr>
              <a:t>↑ health care issues, costs</a:t>
            </a:r>
          </a:p>
          <a:p>
            <a:pPr marL="909638" lvl="1" indent="-303213"/>
            <a:r>
              <a:rPr lang="en-US" sz="2700" dirty="0">
                <a:latin typeface="Maiandra GD" panose="020E0502030308020204" pitchFamily="34" charset="0"/>
              </a:rPr>
              <a:t>Both GN, GS</a:t>
            </a:r>
          </a:p>
          <a:p>
            <a:pPr marL="909638" lvl="1" indent="-303213"/>
            <a:r>
              <a:rPr lang="en-US" sz="2700" dirty="0">
                <a:latin typeface="Maiandra GD" panose="020E0502030308020204" pitchFamily="34" charset="0"/>
              </a:rPr>
              <a:t>Gov’ts respond w/ more policies</a:t>
            </a:r>
          </a:p>
          <a:p>
            <a:pPr marL="411480" lvl="1" indent="0">
              <a:buNone/>
            </a:pPr>
            <a:r>
              <a:rPr lang="en-US" sz="1800" dirty="0">
                <a:latin typeface="Maiandra GD" panose="020E0502030308020204" pitchFamily="34" charset="0"/>
              </a:rPr>
              <a:t>¤</a:t>
            </a:r>
          </a:p>
          <a:p>
            <a:endParaRPr lang="en-US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41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795</TotalTime>
  <Words>154</Words>
  <Application>Microsoft Office PowerPoint</Application>
  <PresentationFormat>On-screen Show (4:3)</PresentationFormat>
  <Paragraphs>51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Calibri</vt:lpstr>
      <vt:lpstr>Century Schoolbook</vt:lpstr>
      <vt:lpstr>Maiandra GD</vt:lpstr>
      <vt:lpstr>Wingdings</vt:lpstr>
      <vt:lpstr>Wingdings 2</vt:lpstr>
      <vt:lpstr>Oriel</vt:lpstr>
      <vt:lpstr>Food &amp; You Recap</vt:lpstr>
      <vt:lpstr>Gov’t PolicieS</vt:lpstr>
      <vt:lpstr>ConsequenceS</vt:lpstr>
      <vt:lpstr>ConsequenceS (cont.)</vt:lpstr>
      <vt:lpstr>ConsequenceS</vt:lpstr>
      <vt:lpstr>RecaP</vt:lpstr>
    </vt:vector>
  </TitlesOfParts>
  <Company>Northern Kentucky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Basics</dc:title>
  <dc:creator>Kimberly Weir</dc:creator>
  <cp:lastModifiedBy>Kimberly Baranowski</cp:lastModifiedBy>
  <cp:revision>111</cp:revision>
  <dcterms:created xsi:type="dcterms:W3CDTF">2013-01-06T17:31:01Z</dcterms:created>
  <dcterms:modified xsi:type="dcterms:W3CDTF">2022-01-26T16:27:52Z</dcterms:modified>
</cp:coreProperties>
</file>