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93" r:id="rId3"/>
    <p:sldId id="267" r:id="rId4"/>
    <p:sldId id="272" r:id="rId5"/>
    <p:sldId id="271" r:id="rId6"/>
    <p:sldId id="283" r:id="rId7"/>
    <p:sldId id="260" r:id="rId8"/>
    <p:sldId id="294" r:id="rId9"/>
    <p:sldId id="273" r:id="rId10"/>
    <p:sldId id="275" r:id="rId11"/>
    <p:sldId id="277" r:id="rId12"/>
    <p:sldId id="284" r:id="rId13"/>
    <p:sldId id="285" r:id="rId14"/>
    <p:sldId id="286" r:id="rId15"/>
    <p:sldId id="287" r:id="rId16"/>
    <p:sldId id="291" r:id="rId17"/>
    <p:sldId id="29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84" y="7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516FDF0-94AF-482A-919C-7950E3986781}"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E9D5A-6AFE-41E2-9E79-9B44CAAEF002}" type="slidenum">
              <a:rPr lang="en-US" smtClean="0"/>
              <a:t>‹#›</a:t>
            </a:fld>
            <a:endParaRPr lang="en-US"/>
          </a:p>
        </p:txBody>
      </p:sp>
    </p:spTree>
    <p:extLst>
      <p:ext uri="{BB962C8B-B14F-4D97-AF65-F5344CB8AC3E}">
        <p14:creationId xmlns:p14="http://schemas.microsoft.com/office/powerpoint/2010/main" val="3211837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16FDF0-94AF-482A-919C-7950E3986781}"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E9D5A-6AFE-41E2-9E79-9B44CAAEF002}" type="slidenum">
              <a:rPr lang="en-US" smtClean="0"/>
              <a:t>‹#›</a:t>
            </a:fld>
            <a:endParaRPr lang="en-US"/>
          </a:p>
        </p:txBody>
      </p:sp>
    </p:spTree>
    <p:extLst>
      <p:ext uri="{BB962C8B-B14F-4D97-AF65-F5344CB8AC3E}">
        <p14:creationId xmlns:p14="http://schemas.microsoft.com/office/powerpoint/2010/main" val="232966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16FDF0-94AF-482A-919C-7950E3986781}"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E9D5A-6AFE-41E2-9E79-9B44CAAEF002}" type="slidenum">
              <a:rPr lang="en-US" smtClean="0"/>
              <a:t>‹#›</a:t>
            </a:fld>
            <a:endParaRPr lang="en-US"/>
          </a:p>
        </p:txBody>
      </p:sp>
    </p:spTree>
    <p:extLst>
      <p:ext uri="{BB962C8B-B14F-4D97-AF65-F5344CB8AC3E}">
        <p14:creationId xmlns:p14="http://schemas.microsoft.com/office/powerpoint/2010/main" val="234992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16FDF0-94AF-482A-919C-7950E3986781}"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E9D5A-6AFE-41E2-9E79-9B44CAAEF002}" type="slidenum">
              <a:rPr lang="en-US" smtClean="0"/>
              <a:t>‹#›</a:t>
            </a:fld>
            <a:endParaRPr lang="en-US"/>
          </a:p>
        </p:txBody>
      </p:sp>
    </p:spTree>
    <p:extLst>
      <p:ext uri="{BB962C8B-B14F-4D97-AF65-F5344CB8AC3E}">
        <p14:creationId xmlns:p14="http://schemas.microsoft.com/office/powerpoint/2010/main" val="202482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16FDF0-94AF-482A-919C-7950E3986781}"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E9D5A-6AFE-41E2-9E79-9B44CAAEF002}" type="slidenum">
              <a:rPr lang="en-US" smtClean="0"/>
              <a:t>‹#›</a:t>
            </a:fld>
            <a:endParaRPr lang="en-US"/>
          </a:p>
        </p:txBody>
      </p:sp>
    </p:spTree>
    <p:extLst>
      <p:ext uri="{BB962C8B-B14F-4D97-AF65-F5344CB8AC3E}">
        <p14:creationId xmlns:p14="http://schemas.microsoft.com/office/powerpoint/2010/main" val="957303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16FDF0-94AF-482A-919C-7950E3986781}"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E9D5A-6AFE-41E2-9E79-9B44CAAEF002}" type="slidenum">
              <a:rPr lang="en-US" smtClean="0"/>
              <a:t>‹#›</a:t>
            </a:fld>
            <a:endParaRPr lang="en-US"/>
          </a:p>
        </p:txBody>
      </p:sp>
    </p:spTree>
    <p:extLst>
      <p:ext uri="{BB962C8B-B14F-4D97-AF65-F5344CB8AC3E}">
        <p14:creationId xmlns:p14="http://schemas.microsoft.com/office/powerpoint/2010/main" val="367125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16FDF0-94AF-482A-919C-7950E3986781}"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E9D5A-6AFE-41E2-9E79-9B44CAAEF002}" type="slidenum">
              <a:rPr lang="en-US" smtClean="0"/>
              <a:t>‹#›</a:t>
            </a:fld>
            <a:endParaRPr lang="en-US"/>
          </a:p>
        </p:txBody>
      </p:sp>
    </p:spTree>
    <p:extLst>
      <p:ext uri="{BB962C8B-B14F-4D97-AF65-F5344CB8AC3E}">
        <p14:creationId xmlns:p14="http://schemas.microsoft.com/office/powerpoint/2010/main" val="11895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16FDF0-94AF-482A-919C-7950E3986781}" type="datetimeFigureOut">
              <a:rPr lang="en-US" smtClean="0"/>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E9D5A-6AFE-41E2-9E79-9B44CAAEF002}" type="slidenum">
              <a:rPr lang="en-US" smtClean="0"/>
              <a:t>‹#›</a:t>
            </a:fld>
            <a:endParaRPr lang="en-US"/>
          </a:p>
        </p:txBody>
      </p:sp>
    </p:spTree>
    <p:extLst>
      <p:ext uri="{BB962C8B-B14F-4D97-AF65-F5344CB8AC3E}">
        <p14:creationId xmlns:p14="http://schemas.microsoft.com/office/powerpoint/2010/main" val="2664352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6FDF0-94AF-482A-919C-7950E3986781}" type="datetimeFigureOut">
              <a:rPr lang="en-US" smtClean="0"/>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E9D5A-6AFE-41E2-9E79-9B44CAAEF002}" type="slidenum">
              <a:rPr lang="en-US" smtClean="0"/>
              <a:t>‹#›</a:t>
            </a:fld>
            <a:endParaRPr lang="en-US"/>
          </a:p>
        </p:txBody>
      </p:sp>
    </p:spTree>
    <p:extLst>
      <p:ext uri="{BB962C8B-B14F-4D97-AF65-F5344CB8AC3E}">
        <p14:creationId xmlns:p14="http://schemas.microsoft.com/office/powerpoint/2010/main" val="224348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16FDF0-94AF-482A-919C-7950E3986781}"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E9D5A-6AFE-41E2-9E79-9B44CAAEF002}" type="slidenum">
              <a:rPr lang="en-US" smtClean="0"/>
              <a:t>‹#›</a:t>
            </a:fld>
            <a:endParaRPr lang="en-US"/>
          </a:p>
        </p:txBody>
      </p:sp>
    </p:spTree>
    <p:extLst>
      <p:ext uri="{BB962C8B-B14F-4D97-AF65-F5344CB8AC3E}">
        <p14:creationId xmlns:p14="http://schemas.microsoft.com/office/powerpoint/2010/main" val="127073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16FDF0-94AF-482A-919C-7950E3986781}"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E9D5A-6AFE-41E2-9E79-9B44CAAEF002}" type="slidenum">
              <a:rPr lang="en-US" smtClean="0"/>
              <a:t>‹#›</a:t>
            </a:fld>
            <a:endParaRPr lang="en-US"/>
          </a:p>
        </p:txBody>
      </p:sp>
    </p:spTree>
    <p:extLst>
      <p:ext uri="{BB962C8B-B14F-4D97-AF65-F5344CB8AC3E}">
        <p14:creationId xmlns:p14="http://schemas.microsoft.com/office/powerpoint/2010/main" val="259053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6FDF0-94AF-482A-919C-7950E3986781}" type="datetimeFigureOut">
              <a:rPr lang="en-US" smtClean="0"/>
              <a:t>1/26/2022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E9D5A-6AFE-41E2-9E79-9B44CAAEF002}" type="slidenum">
              <a:rPr lang="en-US" smtClean="0"/>
              <a:t>‹#›</a:t>
            </a:fld>
            <a:endParaRPr lang="en-US"/>
          </a:p>
        </p:txBody>
      </p:sp>
    </p:spTree>
    <p:extLst>
      <p:ext uri="{BB962C8B-B14F-4D97-AF65-F5344CB8AC3E}">
        <p14:creationId xmlns:p14="http://schemas.microsoft.com/office/powerpoint/2010/main" val="215406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IR Theories</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83505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dirty="0"/>
              <a:t>Hans </a:t>
            </a:r>
            <a:r>
              <a:rPr lang="en-US" dirty="0" err="1"/>
              <a:t>Morganthau</a:t>
            </a:r>
            <a:br>
              <a:rPr lang="en-US" dirty="0"/>
            </a:br>
            <a:r>
              <a:rPr lang="en-US" sz="2800" dirty="0"/>
              <a:t>1904-1980</a:t>
            </a:r>
            <a:endParaRPr lang="en-US" dirty="0"/>
          </a:p>
        </p:txBody>
      </p:sp>
      <p:sp>
        <p:nvSpPr>
          <p:cNvPr id="4" name="Content Placeholder 3"/>
          <p:cNvSpPr>
            <a:spLocks noGrp="1"/>
          </p:cNvSpPr>
          <p:nvPr>
            <p:ph idx="1"/>
          </p:nvPr>
        </p:nvSpPr>
        <p:spPr/>
        <p:txBody>
          <a:bodyPr/>
          <a:lstStyle/>
          <a:p>
            <a:r>
              <a:rPr lang="en-US" dirty="0"/>
              <a:t>World Wars</a:t>
            </a:r>
          </a:p>
          <a:p>
            <a:r>
              <a:rPr lang="en-US" i="1" dirty="0"/>
              <a:t>Politics Among Nations</a:t>
            </a:r>
          </a:p>
          <a:p>
            <a:r>
              <a:rPr lang="en-US" dirty="0"/>
              <a:t>Lays out realist tenets</a:t>
            </a:r>
          </a:p>
          <a:p>
            <a:endParaRPr lang="en-US" dirty="0"/>
          </a:p>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483822"/>
            <a:ext cx="3467100" cy="49169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752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a:t>Realism</a:t>
            </a:r>
          </a:p>
        </p:txBody>
      </p:sp>
      <p:sp>
        <p:nvSpPr>
          <p:cNvPr id="4" name="Content Placeholder 3"/>
          <p:cNvSpPr>
            <a:spLocks noGrp="1"/>
          </p:cNvSpPr>
          <p:nvPr>
            <p:ph idx="1"/>
          </p:nvPr>
        </p:nvSpPr>
        <p:spPr>
          <a:xfrm>
            <a:off x="457200" y="1066800"/>
            <a:ext cx="8382000" cy="5486400"/>
          </a:xfrm>
        </p:spPr>
        <p:txBody>
          <a:bodyPr/>
          <a:lstStyle/>
          <a:p>
            <a:pPr marL="0" indent="0">
              <a:buNone/>
            </a:pPr>
            <a:r>
              <a:rPr lang="en-US" sz="2800" b="1" dirty="0"/>
              <a:t>Basic tenets</a:t>
            </a:r>
          </a:p>
          <a:p>
            <a:pPr marL="914400" lvl="1" indent="-514350">
              <a:buFont typeface="+mj-lt"/>
              <a:buAutoNum type="arabicPeriod"/>
            </a:pPr>
            <a:r>
              <a:rPr lang="en-US" dirty="0"/>
              <a:t>States=primary actors</a:t>
            </a:r>
          </a:p>
          <a:p>
            <a:pPr marL="914400" lvl="1" indent="-514350">
              <a:buFont typeface="+mj-lt"/>
              <a:buAutoNum type="arabicPeriod"/>
            </a:pPr>
            <a:r>
              <a:rPr lang="en-US" dirty="0"/>
              <a:t>National self-interest drives relations</a:t>
            </a:r>
          </a:p>
          <a:p>
            <a:pPr marL="914400" lvl="1" indent="-514350">
              <a:buFont typeface="+mj-lt"/>
              <a:buAutoNum type="arabicPeriod"/>
            </a:pPr>
            <a:r>
              <a:rPr lang="en-US" dirty="0"/>
              <a:t>Power struggles</a:t>
            </a:r>
          </a:p>
          <a:p>
            <a:pPr marL="914400" lvl="1" indent="-514350">
              <a:buFont typeface="+mj-lt"/>
              <a:buAutoNum type="arabicPeriod"/>
            </a:pPr>
            <a:r>
              <a:rPr lang="en-US" dirty="0"/>
              <a:t>No binding IL</a:t>
            </a:r>
          </a:p>
          <a:p>
            <a:pPr marL="914400" lvl="1" indent="-514350">
              <a:buFont typeface="+mj-lt"/>
              <a:buAutoNum type="arabicPeriod"/>
            </a:pPr>
            <a:r>
              <a:rPr lang="en-US" dirty="0"/>
              <a:t>Zero-sum relations</a:t>
            </a:r>
          </a:p>
          <a:p>
            <a:pPr marL="400050" lvl="1" indent="0">
              <a:buNone/>
            </a:pPr>
            <a:endParaRPr lang="en-US" dirty="0"/>
          </a:p>
          <a:p>
            <a:pPr marL="0" indent="0">
              <a:buNone/>
            </a:pPr>
            <a:r>
              <a:rPr lang="en-US" sz="2800" b="1" dirty="0"/>
              <a:t>View of IR</a:t>
            </a:r>
            <a:r>
              <a:rPr lang="en-US" sz="2800" dirty="0"/>
              <a:t>: Self-interested states competing for power</a:t>
            </a:r>
          </a:p>
        </p:txBody>
      </p:sp>
    </p:spTree>
    <p:extLst>
      <p:ext uri="{BB962C8B-B14F-4D97-AF65-F5344CB8AC3E}">
        <p14:creationId xmlns:p14="http://schemas.microsoft.com/office/powerpoint/2010/main" val="182654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Liberalism</a:t>
            </a:r>
          </a:p>
        </p:txBody>
      </p:sp>
      <p:sp>
        <p:nvSpPr>
          <p:cNvPr id="3" name="Subtitle 2"/>
          <p:cNvSpPr>
            <a:spLocks noGrp="1"/>
          </p:cNvSpPr>
          <p:nvPr>
            <p:ph type="subTitle" idx="1"/>
          </p:nvPr>
        </p:nvSpPr>
        <p:spPr/>
        <p:txBody>
          <a:bodyPr/>
          <a:lstStyle/>
          <a:p>
            <a:r>
              <a:rPr lang="en-US" dirty="0">
                <a:solidFill>
                  <a:schemeClr val="bg1">
                    <a:lumMod val="50000"/>
                  </a:schemeClr>
                </a:solidFill>
              </a:rPr>
              <a:t>Variants: Neoliberalism, Idealism, </a:t>
            </a:r>
            <a:r>
              <a:rPr lang="en-US" dirty="0" err="1">
                <a:solidFill>
                  <a:schemeClr val="bg1">
                    <a:lumMod val="50000"/>
                  </a:schemeClr>
                </a:solidFill>
              </a:rPr>
              <a:t>Neoinstitutionalism</a:t>
            </a:r>
            <a:endParaRPr lang="en-US" dirty="0">
              <a:solidFill>
                <a:schemeClr val="bg1">
                  <a:lumMod val="50000"/>
                </a:schemeClr>
              </a:solidFill>
            </a:endParaRPr>
          </a:p>
        </p:txBody>
      </p:sp>
    </p:spTree>
    <p:extLst>
      <p:ext uri="{BB962C8B-B14F-4D97-AF65-F5344CB8AC3E}">
        <p14:creationId xmlns:p14="http://schemas.microsoft.com/office/powerpoint/2010/main" val="1493663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dirty="0"/>
              <a:t>Jean Jacques Rousseau</a:t>
            </a:r>
            <a:br>
              <a:rPr lang="en-US" dirty="0"/>
            </a:br>
            <a:r>
              <a:rPr lang="en-US" sz="3200" dirty="0"/>
              <a:t>1712-1778</a:t>
            </a:r>
            <a:endParaRPr lang="en-US" dirty="0"/>
          </a:p>
        </p:txBody>
      </p:sp>
      <p:sp>
        <p:nvSpPr>
          <p:cNvPr id="4" name="Content Placeholder 3"/>
          <p:cNvSpPr>
            <a:spLocks noGrp="1"/>
          </p:cNvSpPr>
          <p:nvPr>
            <p:ph idx="1"/>
          </p:nvPr>
        </p:nvSpPr>
        <p:spPr/>
        <p:txBody>
          <a:bodyPr/>
          <a:lstStyle/>
          <a:p>
            <a:r>
              <a:rPr lang="en-US" dirty="0"/>
              <a:t>Enlightenment</a:t>
            </a:r>
          </a:p>
          <a:p>
            <a:r>
              <a:rPr lang="en-US" dirty="0"/>
              <a:t>Social beings</a:t>
            </a:r>
          </a:p>
          <a:p>
            <a:r>
              <a:rPr lang="en-US" dirty="0"/>
              <a:t>Need gov’t</a:t>
            </a:r>
          </a:p>
          <a:p>
            <a:r>
              <a:rPr lang="en-US" i="1" dirty="0"/>
              <a:t>The Social Contract</a:t>
            </a:r>
          </a:p>
          <a:p>
            <a:pPr marL="0" lvl="0" indent="0">
              <a:buNone/>
            </a:pPr>
            <a:r>
              <a:rPr lang="en-US" sz="1800" dirty="0">
                <a:solidFill>
                  <a:prstClr val="black"/>
                </a:solidFill>
              </a:rPr>
              <a:t>¤</a:t>
            </a:r>
          </a:p>
          <a:p>
            <a:pPr marL="0" indent="0">
              <a:buNone/>
            </a:pPr>
            <a:endParaRPr lang="en-US" i="1" dirty="0"/>
          </a:p>
        </p:txBody>
      </p:sp>
      <p:pic>
        <p:nvPicPr>
          <p:cNvPr id="4098" name="Picture 2" descr="Jean-Jacques Rousseau (painted portra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693572"/>
            <a:ext cx="3552939" cy="494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85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dirty="0"/>
              <a:t>Woodrow Wilson</a:t>
            </a:r>
            <a:br>
              <a:rPr lang="en-US" dirty="0"/>
            </a:br>
            <a:r>
              <a:rPr lang="en-US" sz="3600" dirty="0"/>
              <a:t>1856-1924</a:t>
            </a:r>
            <a:endParaRPr lang="en-US" dirty="0"/>
          </a:p>
        </p:txBody>
      </p:sp>
      <p:sp>
        <p:nvSpPr>
          <p:cNvPr id="4" name="Content Placeholder 3"/>
          <p:cNvSpPr>
            <a:spLocks noGrp="1"/>
          </p:cNvSpPr>
          <p:nvPr>
            <p:ph idx="1"/>
          </p:nvPr>
        </p:nvSpPr>
        <p:spPr>
          <a:xfrm>
            <a:off x="307975" y="1600200"/>
            <a:ext cx="8229600" cy="4525963"/>
          </a:xfrm>
        </p:spPr>
        <p:txBody>
          <a:bodyPr/>
          <a:lstStyle/>
          <a:p>
            <a:r>
              <a:rPr lang="en-US" dirty="0"/>
              <a:t>World War I</a:t>
            </a:r>
          </a:p>
          <a:p>
            <a:r>
              <a:rPr lang="en-US" dirty="0"/>
              <a:t>14 Point Plan</a:t>
            </a:r>
          </a:p>
          <a:p>
            <a:r>
              <a:rPr lang="en-US" dirty="0"/>
              <a:t>Ideas picked up in 1970s</a:t>
            </a:r>
          </a:p>
          <a:p>
            <a:pPr marL="0" lvl="0" indent="0">
              <a:buNone/>
            </a:pPr>
            <a:r>
              <a:rPr lang="en-US" sz="1800" dirty="0">
                <a:solidFill>
                  <a:prstClr val="black"/>
                </a:solidFill>
              </a:rPr>
              <a:t>¤</a:t>
            </a:r>
          </a:p>
          <a:p>
            <a:pPr marL="0" indent="0">
              <a:buNone/>
            </a:pPr>
            <a:endParaRPr lang="en-US" dirty="0"/>
          </a:p>
        </p:txBody>
      </p:sp>
      <p:sp>
        <p:nvSpPr>
          <p:cNvPr id="3" name="AutoShape 2" descr="data:image/jpeg;base64,/9j/4AAQSkZJRgABAQAAAQABAAD/2wCEAAkGBxQTEhUUExQWFBQXGBoXGBcXGBcYFxccFxcXFxcXFxcYHCggHBwlHBccITEhJSksLi4uGB8zODMsNygtLisBCgoKBQUFDgUFDisZExkrKysrKysrKysrKysrKysrKysrKysrKysrKysrKysrKysrKysrKysrKysrKysrKysrK//AABEIAPgAywMBIgACEQEDEQH/xAAcAAACAgMBAQAAAAAAAAAAAAADBAIFAAYHAQj/xABBEAABAwMBBAcGAwYDCQAAAAABAAIRAwQhMQUSQVEGImFxgZHwBxMyobHBFNHhQlJigpLxIySiFTRTZHKDsrPC/8QAFAEBAAAAAAAAAAAAAAAAAAAAAP/EABQRAQAAAAAAAAAAAAAAAAAAAAD/2gAMAwEAAhEDEQA/AFn3BPrsUDcYSJrr01EDDrgBKmug1ylXVMZQP06vHksq1lVmv2qf4iTlA9+IUX1EgauUKpXKCwL1GtcJBlclDdUygfFyJTQuJCpDUko7XwNUDdSsvBWKjSt3uGGuPc0n6BZUoEagjvBH1QE/EGNV465KCGr1rUBvxGUwyqq57VOlUwgdqOxKw1iYSLqhKLQf5oGX6SvGOXm9godNyB+iQnadYAKrpPgdqIH8EFxQuOKO69dzKq2s7V4T3/NBUl/BTlLMKKSg8uKqUe/ClcHyS73oMLl7SCGHhel8DVBhcoPKiHcVMQTqg9o/VbBs3o2XkF5xyEz9MK06KdFw/de6XE/A0DXjx7l0qw6OGn1pBceBGByHcg1XZ3RmhSaC+m0Hm5jXA8hLgfsr5l5ToNgMptxiGtafkSPWqZvdnPzBLf4Zx/KeHitQ2rY1QYyAfUxyQbRT2tTfoWk8MQTzAzr2JC6v6sktJLcwwyJ7GmN0nhGPGVqrqT2kEgyNfzCetnVCCDMHnOWgQBmYPZ84wgBfuta+H09x8fEwbr8Tjdxvnw8VTv2ATmi8VRwaeq7GsDR3gSrW93nDrS790mJA5GTkfP6KraHtMljngxlskjgCc5jHdzQa/duIdBBB4ghCFRb4/owblhdVd7mBh7muJ5iQYMLQtqWT6Dyx8TqHDLXDg5p5IC03Igeq8VEQvQPCqvG1PJVwqlE3igf/ABGcJy3dlVVA5lWNu46oLH3ig94nQnuQmVPJZvkIKuk9FlK0DCKX4QAuHJVzkeqgEZQDa5eVXSvXYQyUEpwrLYNn76vTpxMnPcMqtaV0/wBiWy2vr1azhPumtDeQc8nPfA+aDpvRzYooMG9l/OMNH7rRw7efgFbPUpQ3FAtWASNWk3SE5UKWedUFRfUWATAnuWvV64AIAA+iuNqVxBlajd18lAre3TgYE+Bj6JF20KgcDMjkS4/eNF7VrSY7FNtEOkE6N9QgjtHblSCySAJwMTAxPZ1gY7Stbv62+2ORls/szw7vyRdouz2/puz5AeSrqs+vXNAu0rC9EqjrTzWMagi1sKY0XpCJuhBjZVjavwkQmqLigsrc4UC/t+a8pmMcF7uDsQVdI6IiCx3FSdogVrOKBvEItcGUGoeCDJUCV5JCg5yBhjguwew2uPd3LeO+w+G4fyK43TK6V7FrrcuLgaj3Ycf5XEADxd9EHapQa1SJWtbU6S1qJ3jQcWaGREdsiQo2XS2jXcWiQ6CSDwiNToNePMc0F5TfI+aVu3Q1xnQJNu1Wsoue8gQY1EcOIVBtPpdQDSC7USYQAu7reMd+Vr95iUCv0tpEncaXDSQCqt+2G1XESAeH5GeKCe/Jk80UXEY5+frTySLXGTKjWGCRqECd1TlxzzQaNLed3j9QpNuZknB08VM3ADwcR9fUFAttOluuEco+iXDkXbNQF+Bjz1SrCgOFN2FGmiVDhBJjpR6T47SlmYR6BygfY8rN9Yx/yUKuqBSkwQiVNMa+pQqDsZWVHQCgWqkcdUtUU6pyhByDKiE9Y+ovHIJ0yum+xym1lao7dLnuoOfHY2oGtaBpJIOvMaZnljDldW9hlcOr1mwd5lGAYxuuqb3nM+BHJBuG09uXZhvuWMc44aetjtMjI5AFUlag4vbv02CpvYDI3nub1mtjhPMwF0O9twRI18fsk9kWRBL3CI0/NBqvtAuKVCiQTuhzgDkAZOpnC5YGU21A6u2WuG81rXggA6DeB6x5kYmYnVbB7R781q7mH4QSFruyrVpeP75iCEG3jbNnTZAt3M4dZjTJ3d7T44g6xC1nbTaNUl9KAeMaeXBbO610fuS4CNDJjAnMFa1ta116u6SQRznOfXNBXW9ydCJjinmVdEn+HIEnVY2r4oEbyg/f+HUmO30EejYmoWl+GiCVYfisRzS34gPduMOhBd9ggeuKVIkA02wYG9ne5TJK1uqyCRyP0V2x433SerTyZ7MjzK18ukk8T90B2VUQvSzWorXIC06khNUPXkkqZ8k3QcgsKTYWPGVCnU+im/VAjT0Ua2nevWHHioVjjHagTqu5obzyUnmUJxQQc5e76g4KLnIJZldM9hFSLyuJ1og+VQfmuYb5XQ/Yc7/P1B/y7j5VKSDvQ17EC+rbtNx7Cg3twQIb8RwAkNqUrgUWtY33hLS12QIMYPW1CDhfSasTXdxklLbKrZ7Rqo7bdUp1SHtAIOZ/RKWFYmqCAd06/mg6Hsu5cWkEjvMJfaTWs6xgu1BOfD1zQrepujkqjad2XGByQVl9cEuPIpeicwvblCpuQNvxnln7qs2E7/HJHwmZ5ap9j5MajiOxRvQKYBEBg1AwXE6N7kCm07mS5o4u3j2xho8hPilGPQDVJMniZKkwoGQ7Kk0oIRqYygk1qaouSzyi0UFjSqZTLtcpK3OZR3aoEWaIdUn13IgQqpMIFXIJlHceaG88kAN5eOXriovdw0QRDoW/+xJ0bSPbbVP/AGUVz4lbv7GqwG1GA/t0qrR3wHx5MKD6BoxO8e4KG1Lz3dMkDPBV+2feuLGUC1hmS5w3gPCcquvdlXLW72+2pzPWafDXHZwQaX09sQ+o0gdYtBPktRFnB0yti6QU7kPlxBdoIfIz2LXqd1V34cwkcwW+cSgt6NbfpmQN4DzVRV+JFqksO8DhBruiTzyPFAjcjeKSCPVuIcUs6tnRAreXrmVAW8Bpznmlru9fUMu4aAaBZe1ZeUHeCDAUWiVFpRWEFAdhTAeI7Um12Uw0ICghMUtEvTCapOGAgZpiRKIXotOI0RmxCClpmUOoUZmihW0QI1CUL3inUPFDbog87UN6m5yG4oIkK06KbR/D3ttWOAyq3e7GuO44+DXEqq3lDdnVB9bNpHe3kntVryDH1Wp+yPpiLqj+Hqu/zFFo/wC4wYDx2jAPgeK3W/rNDTlBzfpFIaP3lpt4xwz6yugdJCDnHlwWh7VrDxQC96PdjtHzSdR/VE8kvcV8JG5uJA7oQevqAkoLqiEHYV30Z6PPuXAuBFIHrO/e/hCCg2lblhaT+2xrx3OkfZJsK2j2kPaLljGiN2k1sDvMDyWqBAwx/NFpOylWBM0UB6Y46JliFTyEWmEDAAOVjFg4KIGfFBYsq4yjNq4SDDlNNB5IE7c4b64L2tEIjWxGJQarTqgraxhDlTqngoIIOcUF5RHolCwq1PhYY5nAQKKdOSYAnuC2Kw6ONmajp7B+a2C2s6dMDdYGjuz5oIezawfRuqVV0sLnsZ27r3AO+RXYOkNpWZvHcL2x8TfvGR9MLmIqkdZsAjI7xBHzXerG5FWmyo34Xta4dzgD90HHtpXG+OXOdVo+1uOi+gtq9EratJLSxx4sgfIgj5LQOm3Qi1tLZ9epXeIIa0EMALnGANPHuBQcgcOK8t9nV6zg2hTc86b0Q0d5K6X0Y6PWNyCaTxXLI3xMxvTBjHI+S3AbPbTAaxoaBwAgfJBzjYHs7DYfdv8AeO/4bcMHedXfILbLl7KNMnDGNbMDQAK5q0YC5p7TdqQwUmmN457QEHPdq35r1qlU/tGR2DQDyQWidECESmUDDKcI1MqNNxRxSBGkICNEhEpqHuXNE6qQJ0KAwfhTpFDCI1AemRKf94FVUXZVgx2EEI4wla74Cs7CzdUJjQangFb/AOw6bBvO6x1zog0yjYvqHDT38FZ0NhQOu7wH5q/rOAmDHYkbmpwQKstqbNGjv/VHNScAJOq/hCNs+kd4H1hA9bA8U0amRxKiH88LyjJcTPBAbeJwV1H2V7YbVtfc7wNSg4tI47jusw90GP5VylpMkzk+imehFZ9PadPccRJgwdW6kHmMIPoFcZ9uu09+pToD4aQ944cN94x4hn/mV2L3mJAlfOPtRc8XNc1MvL8kafC3DewDCBP2R7YNLaYYfhrtdSI4SOuw98tj+Zd4fTnguH9A9kGkKdyaZdUcd6nP7ABw4Y1PPku5W96XsDjTdvcWtg57CSEFLthh3TC+f+kl/wC+rPd+zMN7hx8V3D2i1atKyq1HRS3oYxoO89xfjJ0ECTidNV8/VxlAo5GY3Cg9uUVgQTpFPUQkqQVhSCBkN0yjNYCMhQotkJljPkgCbMHIPnohttnAZHkn6Y1U2txjCCsoNMkpz3famqdJpkEQeawW6DZbgMotbTaP1RKwDgSMDH6qku7g1KnKD58lsTWgNAHYgoroQcKrv63CVa7SqAOJ1ha3WcXO5IJW4JKvLdkNHNI7OYrO5cQ2f7IJOdjmpUABJOp4JWk8OGcHip74Exw48wgPTZxxrK3P2T7MY64uargC5gY1vYHySR/SAtKtKg3p4dq3D2T3gF/c0v3qTHeLXEf/AEg2P2pdJ3WNq00nBtaq7daYB3Q0S9wBxyH8y+d9sbQfWc59QlxJLnOJkkmZ+ZXQ/a5tE1797BltBvuwO2A55HbJj+Rc521aPbUYxzS3DQ3k6Q04IwcPHmg6x7J7n37adKrBdTZDf4mgw3yGPBdet7UNEAL586DXn4e+oOnB6h14gT83L6KY8ESg4x7d9rTUpWwOGN947vdgeQH+pce3JK2Tp5tf8VeV6oMhzyG/9Leq3/SAqFgwgEaUleBiYa6DA1KM+03m6kHmgr+1WFu/ASIobpg68UzblBbWbVYvpgjtSVjoDx1VnT6yBFpiFM8lK9pQ6eCAamQe1A5uxKmyuIGB5I7aUgHsSRHKPFAxdVNyoD/FnzWzNqgDt3ZwtQ28YdOmVc2jy+mXDkB+aCs2hLieUqqrvjEK4vakSqi2p77+xBseyx1B1RMKO06g0GTy5d6PQ6rUjcvmceolAIRrEqbXg8NECkTBnVFoGdeKCdlVAcePL9VsHs1vo20GnV9B7e8t3XR5A+S16lT63qVXjaptto29w0SabwSOJbG68d5aSPFA1tbaRN3Vr5zXe7WMb7sTHI/NU22tu+83S7JaZHfjPlhL7RusvAAguJnvz91VfhyQHGTO94QR9iEFp0drvfcUhJkuAGe5fRHS7bP4XZtRxdD3M3Gcy54jHcJPguEezy3B2nasMR7wl04gMY9xn+lW/tF6Ufjq7nMP+Xpn3dEcHAZfV/mMeAHag0xzsypOcsqA9ylSZJQe2zRvKweIASop7p0R6zoA56BAntEjdPMHXv4IFrU+qFcO3jujhx59qlSpQg2C0cFYMeMKm2cCR69cVcNbA9eCDNo1ur68VTOqxBHNWN27E6eoVOZ3gOHJBttlWHuxPKfNJ1KzZOFJ7wKQjU/YJUPPoIHulA481YbJqRajmSVX1aoq0y3jHzVrs9u7aUweR+pQUV/VLsRqm9kWAAkqNCjvv0lWtXdY2B5oE7+4AEAdiVp1QRzP6/l9EG6qSVOyaXNONMzxQQnPemgRGPXNALcwBg5U3uO7p64oPKdQevmqLbx/x6ff5qxY7yVdtyDVoknj9UFdez7xzSND8jEaesFTYzdYJ1JcQJyJa0Z8WI+32QQ9ureqe1syD4fdVwcXQOenZqgPabwcXAkYc3BjBBa4Y4EEjxKeuTAa0jRoPmEGjRJgcyAPFM3XxO70Cr1O0bnsUAdfopW5ygbcQcKu2hc7oManA+5TVSrugzyyfsqSTUdJ8O5A5s+jmU04QVls2BpwWNySgasHcFZzgCVU2pj9U8K3DH9kELvSJ0+6r7dk1AE1d1FDZrZcTyQWVzV4cF6EvUEnGU9Tt8CQUFc4FjyDgrdrZk2zBx3R+a1rbdGTPrxWyWAm3pQf2fX0QRoNawCILvoqvaFWJhP3Lg069ipLgz5oAMEq+2dR6p+iRsrTKtC0NbyQJsYBI4g48f1Sl1gRxzIBXtWvDpHd9klcuO9rAlANjgFT9IKkbh5EfIq5ouBPYVTdJQN0dhQKXl3v55pexZE8uHYg0KnimHv3Y7cx3YQWmyXE1R/CCfIa+cIl4DPzUejbd51R3AN3f6j9eqj3Osf2QVxbgqdFx14+sqNXuwl7q53WwPjOnYEEb6rvHcGg+I8zyUqFIBAs2wnSIKBikUtJDkQVCMcEOpUmEBRPgmfeZGUCi6V7uoMq6I2zOPJL1jHemtk6ILGk3MxxVgO5LOEBRp1MaFA5fMmT2q82Z/u1PHAj/UfzSl1b4PemrRp/DsHYY7y4oK6tTlxEpWrZkvjH3Vg4EZChb1JOiBy0ocFG/AbAVpZsAGUhtBmpn0UGu3Rg98oFwJAPLBP0KNtCoDpwC8tGB2HajB+x8seCBehSM68VV9J2QztJWw0qMGND6iFQdIxKDW6AhOMZ1g4RjgchKAQU9SGEF9sWlFJzuL3kyMTGsDgJJXlyyZHbn7qwtaBZQpjjE/1db7pWvQgdgEk8uaCmvSGt3jpoBzVQwF7i4om0bj3jsfCNB90WhQwgLQbCK8KbaUAFQrckAajlKjmAvN3C9pDKBmm2CmKZE5QWBEqoF6onATWzxuoQp/RTtAZ5BBbVHSMJmk0RqkKeoVxb20tBQbFf2pDSmba0mhT0+H81ixAlcWZjwS9raQQMrFiC3a3dGnoKi21cb2AvViCjqUo11ULWpD8YGh+yxYgfuOfHj91RbXbvDT16+qxYg173WU/RtCSG8yAPHAXixB0Wps/QHQYbwwBhaZ0ruxvGkz4R8R5nl4LFiCgtbeSrGjb8FixAzWowISVWnGFixBjmYiEKmySsWIHKTYMovu59aTlYsQSdRwp21MwvFiCxtLcq2pvwsWI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600200"/>
            <a:ext cx="4116644"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343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a:t>Liberalism</a:t>
            </a:r>
          </a:p>
        </p:txBody>
      </p:sp>
      <p:sp>
        <p:nvSpPr>
          <p:cNvPr id="4" name="Content Placeholder 3"/>
          <p:cNvSpPr>
            <a:spLocks noGrp="1"/>
          </p:cNvSpPr>
          <p:nvPr>
            <p:ph idx="1"/>
          </p:nvPr>
        </p:nvSpPr>
        <p:spPr>
          <a:xfrm>
            <a:off x="457200" y="990600"/>
            <a:ext cx="8382000" cy="5486400"/>
          </a:xfrm>
        </p:spPr>
        <p:txBody>
          <a:bodyPr>
            <a:normAutofit/>
          </a:bodyPr>
          <a:lstStyle/>
          <a:p>
            <a:pPr marL="0" indent="0">
              <a:buNone/>
            </a:pPr>
            <a:r>
              <a:rPr lang="en-US" sz="2800" b="1" dirty="0"/>
              <a:t>Basic tenets</a:t>
            </a:r>
          </a:p>
          <a:p>
            <a:pPr marL="914400" lvl="1" indent="-514350">
              <a:buFont typeface="+mj-lt"/>
              <a:buAutoNum type="arabicPeriod"/>
            </a:pPr>
            <a:r>
              <a:rPr lang="en-US" dirty="0"/>
              <a:t>Multiple actors matter</a:t>
            </a:r>
          </a:p>
          <a:p>
            <a:pPr marL="914400" lvl="1" indent="-514350">
              <a:buFont typeface="+mj-lt"/>
              <a:buAutoNum type="arabicPeriod"/>
            </a:pPr>
            <a:r>
              <a:rPr lang="en-US" dirty="0"/>
              <a:t>Relations based on more than just power struggles</a:t>
            </a:r>
          </a:p>
          <a:p>
            <a:pPr marL="914400" lvl="1" indent="-514350">
              <a:buFont typeface="+mj-lt"/>
              <a:buAutoNum type="arabicPeriod"/>
            </a:pPr>
            <a:r>
              <a:rPr lang="en-US" dirty="0"/>
              <a:t>Relations can be positive sum</a:t>
            </a:r>
          </a:p>
          <a:p>
            <a:pPr marL="914400" lvl="1" indent="-514350">
              <a:buFont typeface="+mj-lt"/>
              <a:buAutoNum type="arabicPeriod"/>
            </a:pPr>
            <a:r>
              <a:rPr lang="en-US" dirty="0"/>
              <a:t>Cooperation benefits the greatest number of people</a:t>
            </a:r>
          </a:p>
          <a:p>
            <a:pPr marL="0" indent="0">
              <a:buNone/>
            </a:pPr>
            <a:endParaRPr lang="en-US" sz="2800" dirty="0"/>
          </a:p>
          <a:p>
            <a:pPr marL="0" indent="0">
              <a:buNone/>
            </a:pPr>
            <a:r>
              <a:rPr lang="en-US" sz="2800" b="1" dirty="0"/>
              <a:t>View of IR: </a:t>
            </a:r>
            <a:r>
              <a:rPr lang="en-US" sz="2800" dirty="0"/>
              <a:t>Various actors work towards cooperation for mutual benefit</a:t>
            </a:r>
          </a:p>
          <a:p>
            <a:pPr marL="0" indent="0">
              <a:buNone/>
            </a:pPr>
            <a:endParaRPr lang="en-US" sz="2800" dirty="0"/>
          </a:p>
        </p:txBody>
      </p:sp>
    </p:spTree>
    <p:extLst>
      <p:ext uri="{BB962C8B-B14F-4D97-AF65-F5344CB8AC3E}">
        <p14:creationId xmlns:p14="http://schemas.microsoft.com/office/powerpoint/2010/main" val="282662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2438400"/>
          </a:xfrm>
        </p:spPr>
        <p:txBody>
          <a:bodyPr>
            <a:noAutofit/>
          </a:bodyPr>
          <a:lstStyle/>
          <a:p>
            <a:pPr algn="l"/>
            <a:r>
              <a:rPr lang="en-US" sz="2800" dirty="0"/>
              <a:t>Rousseau writes: “[t]he social order is a sacred right which is the basis of all other rights. Nevertheless, this right does not come from nature, and must therefore be founded on conventions.”</a:t>
            </a:r>
          </a:p>
        </p:txBody>
      </p:sp>
      <p:sp>
        <p:nvSpPr>
          <p:cNvPr id="3" name="Subtitle 2"/>
          <p:cNvSpPr>
            <a:spLocks noGrp="1"/>
          </p:cNvSpPr>
          <p:nvPr>
            <p:ph type="subTitle" idx="1"/>
          </p:nvPr>
        </p:nvSpPr>
        <p:spPr>
          <a:xfrm>
            <a:off x="228600" y="2590800"/>
            <a:ext cx="8610600" cy="4038600"/>
          </a:xfrm>
        </p:spPr>
        <p:txBody>
          <a:bodyPr>
            <a:noAutofit/>
          </a:bodyPr>
          <a:lstStyle/>
          <a:p>
            <a:pPr marL="514350" indent="-514350" algn="l">
              <a:buFont typeface="Arial" panose="020B0604020202020204" pitchFamily="34" charset="0"/>
              <a:buChar char="•"/>
            </a:pPr>
            <a:r>
              <a:rPr lang="en-US" sz="2800" dirty="0">
                <a:solidFill>
                  <a:schemeClr val="tx1"/>
                </a:solidFill>
              </a:rPr>
              <a:t>Need cooperation to progress</a:t>
            </a:r>
          </a:p>
          <a:p>
            <a:pPr marL="514350" indent="-514350" algn="l">
              <a:buFont typeface="Arial" panose="020B0604020202020204" pitchFamily="34" charset="0"/>
              <a:buChar char="•"/>
            </a:pPr>
            <a:r>
              <a:rPr lang="en-US" sz="2800" dirty="0">
                <a:solidFill>
                  <a:schemeClr val="tx1"/>
                </a:solidFill>
              </a:rPr>
              <a:t>No cooperation leads to win/lose situations</a:t>
            </a:r>
          </a:p>
          <a:p>
            <a:pPr marL="514350" indent="-514350" algn="l">
              <a:buFont typeface="Arial" panose="020B0604020202020204" pitchFamily="34" charset="0"/>
              <a:buChar char="•"/>
            </a:pPr>
            <a:r>
              <a:rPr lang="en-US" sz="2800" dirty="0">
                <a:solidFill>
                  <a:schemeClr val="tx1"/>
                </a:solidFill>
              </a:rPr>
              <a:t>Greater good for greater number</a:t>
            </a:r>
          </a:p>
        </p:txBody>
      </p:sp>
    </p:spTree>
    <p:extLst>
      <p:ext uri="{BB962C8B-B14F-4D97-AF65-F5344CB8AC3E}">
        <p14:creationId xmlns:p14="http://schemas.microsoft.com/office/powerpoint/2010/main" val="317143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a:t>Recap</a:t>
            </a:r>
          </a:p>
        </p:txBody>
      </p:sp>
      <p:sp>
        <p:nvSpPr>
          <p:cNvPr id="4" name="Content Placeholder 3"/>
          <p:cNvSpPr>
            <a:spLocks noGrp="1"/>
          </p:cNvSpPr>
          <p:nvPr>
            <p:ph idx="1"/>
          </p:nvPr>
        </p:nvSpPr>
        <p:spPr>
          <a:xfrm>
            <a:off x="457200" y="990600"/>
            <a:ext cx="8382000" cy="5486400"/>
          </a:xfrm>
        </p:spPr>
        <p:txBody>
          <a:bodyPr>
            <a:normAutofit lnSpcReduction="10000"/>
          </a:bodyPr>
          <a:lstStyle/>
          <a:p>
            <a:pPr marL="0" indent="0">
              <a:buNone/>
            </a:pPr>
            <a:r>
              <a:rPr lang="en-US" sz="2800" b="1" dirty="0"/>
              <a:t>Realism: state-centric, dog-eat-dog world</a:t>
            </a:r>
          </a:p>
          <a:p>
            <a:pPr marL="0" indent="0">
              <a:buNone/>
            </a:pPr>
            <a:r>
              <a:rPr lang="en-US" sz="2800" b="1" dirty="0"/>
              <a:t>Liberalism: cooperation between actors</a:t>
            </a:r>
          </a:p>
          <a:p>
            <a:pPr marL="0" indent="0">
              <a:buNone/>
            </a:pPr>
            <a:endParaRPr lang="en-US" sz="2800" b="1" dirty="0"/>
          </a:p>
          <a:p>
            <a:pPr marL="0" indent="0">
              <a:buNone/>
            </a:pPr>
            <a:r>
              <a:rPr lang="en-US" sz="2800" b="1" dirty="0"/>
              <a:t>Melian Dialogue</a:t>
            </a:r>
          </a:p>
          <a:p>
            <a:pPr marL="742315" lvl="1" indent="-342900">
              <a:buFont typeface="Arial" panose="020B0604020202020204" pitchFamily="34" charset="0"/>
              <a:buChar char="•"/>
            </a:pPr>
            <a:r>
              <a:rPr lang="en-US" sz="2600" dirty="0">
                <a:latin typeface="Franklin Gothic Book" pitchFamily="34" charset="0"/>
              </a:rPr>
              <a:t>Athens: Might makes Right</a:t>
            </a:r>
          </a:p>
          <a:p>
            <a:pPr marL="742315" lvl="1" indent="-342900">
              <a:buFont typeface="Arial" panose="020B0604020202020204" pitchFamily="34" charset="0"/>
              <a:buChar char="•"/>
            </a:pPr>
            <a:r>
              <a:rPr lang="en-US" sz="2600" dirty="0">
                <a:latin typeface="Franklin Gothic Book" pitchFamily="34" charset="0"/>
              </a:rPr>
              <a:t>Melians: Right makes Right</a:t>
            </a:r>
          </a:p>
          <a:p>
            <a:pPr marL="473075" indent="-457200"/>
            <a:r>
              <a:rPr lang="en-US" sz="2800" dirty="0">
                <a:latin typeface="Franklin Gothic Book" pitchFamily="34" charset="0"/>
              </a:rPr>
              <a:t>Interests</a:t>
            </a:r>
          </a:p>
          <a:p>
            <a:pPr marL="925512" lvl="1" indent="-457200">
              <a:buFont typeface="Arial" panose="020B0604020202020204" pitchFamily="34" charset="0"/>
              <a:buChar char="•"/>
            </a:pPr>
            <a:r>
              <a:rPr lang="en-US" sz="2600" dirty="0">
                <a:latin typeface="Franklin Gothic Book" pitchFamily="34" charset="0"/>
              </a:rPr>
              <a:t>Power</a:t>
            </a:r>
          </a:p>
          <a:p>
            <a:pPr marL="925512" lvl="1" indent="-457200">
              <a:buFont typeface="Arial" panose="020B0604020202020204" pitchFamily="34" charset="0"/>
              <a:buChar char="•"/>
            </a:pPr>
            <a:r>
              <a:rPr lang="en-US" sz="2600" dirty="0">
                <a:latin typeface="Franklin Gothic Book" pitchFamily="34" charset="0"/>
              </a:rPr>
              <a:t>Security</a:t>
            </a:r>
          </a:p>
          <a:p>
            <a:pPr marL="1211262" lvl="2" indent="-342900"/>
            <a:r>
              <a:rPr lang="en-US" sz="2600" dirty="0">
                <a:latin typeface="Franklin Gothic Book" pitchFamily="34" charset="0"/>
              </a:rPr>
              <a:t>Strategic point</a:t>
            </a:r>
          </a:p>
          <a:p>
            <a:pPr marL="925512" lvl="1" indent="-457200">
              <a:buFont typeface="Arial" panose="020B0604020202020204" pitchFamily="34" charset="0"/>
              <a:buChar char="•"/>
            </a:pPr>
            <a:r>
              <a:rPr lang="en-US" sz="2600" dirty="0">
                <a:latin typeface="Franklin Gothic Book" pitchFamily="34" charset="0"/>
              </a:rPr>
              <a:t>Economic growth</a:t>
            </a:r>
          </a:p>
          <a:p>
            <a:pPr marL="925512" lvl="1" indent="-457200">
              <a:buFont typeface="Arial" panose="020B0604020202020204" pitchFamily="34" charset="0"/>
              <a:buChar char="•"/>
            </a:pPr>
            <a:r>
              <a:rPr lang="en-US" sz="2600" dirty="0">
                <a:latin typeface="Franklin Gothic Book" pitchFamily="34" charset="0"/>
              </a:rPr>
              <a:t>Control resources </a:t>
            </a:r>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32130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Realism</a:t>
            </a:r>
          </a:p>
        </p:txBody>
      </p:sp>
      <p:sp>
        <p:nvSpPr>
          <p:cNvPr id="3" name="Subtitle 2"/>
          <p:cNvSpPr>
            <a:spLocks noGrp="1"/>
          </p:cNvSpPr>
          <p:nvPr>
            <p:ph type="subTitle" idx="1"/>
          </p:nvPr>
        </p:nvSpPr>
        <p:spPr/>
        <p:txBody>
          <a:bodyPr/>
          <a:lstStyle/>
          <a:p>
            <a:r>
              <a:rPr lang="en-US" dirty="0">
                <a:solidFill>
                  <a:schemeClr val="bg1">
                    <a:lumMod val="50000"/>
                  </a:schemeClr>
                </a:solidFill>
              </a:rPr>
              <a:t>Variants: Neorealism, Structural Realism, Mercantilism (in IPE)</a:t>
            </a:r>
          </a:p>
        </p:txBody>
      </p:sp>
    </p:spTree>
    <p:extLst>
      <p:ext uri="{BB962C8B-B14F-4D97-AF65-F5344CB8AC3E}">
        <p14:creationId xmlns:p14="http://schemas.microsoft.com/office/powerpoint/2010/main" val="3357415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dirty="0"/>
              <a:t>Thomas Hobbes</a:t>
            </a:r>
            <a:br>
              <a:rPr lang="en-US" dirty="0"/>
            </a:br>
            <a:r>
              <a:rPr lang="en-US" sz="2800" dirty="0"/>
              <a:t>1588-1679</a:t>
            </a:r>
            <a:endParaRPr lang="en-US" dirty="0"/>
          </a:p>
        </p:txBody>
      </p:sp>
      <p:sp>
        <p:nvSpPr>
          <p:cNvPr id="4" name="Content Placeholder 3"/>
          <p:cNvSpPr>
            <a:spLocks noGrp="1"/>
          </p:cNvSpPr>
          <p:nvPr>
            <p:ph idx="1"/>
          </p:nvPr>
        </p:nvSpPr>
        <p:spPr/>
        <p:txBody>
          <a:bodyPr/>
          <a:lstStyle/>
          <a:p>
            <a:r>
              <a:rPr lang="en-US" sz="2800" dirty="0"/>
              <a:t>English Civil War</a:t>
            </a:r>
          </a:p>
          <a:p>
            <a:r>
              <a:rPr lang="en-US" sz="2800" dirty="0"/>
              <a:t>Fear</a:t>
            </a:r>
          </a:p>
          <a:p>
            <a:r>
              <a:rPr lang="en-US" sz="2800" dirty="0"/>
              <a:t>People are rational </a:t>
            </a:r>
          </a:p>
          <a:p>
            <a:r>
              <a:rPr lang="en-US" sz="2800" dirty="0"/>
              <a:t>Need gov’t</a:t>
            </a:r>
          </a:p>
          <a:p>
            <a:r>
              <a:rPr lang="en-US" sz="2800" i="1" dirty="0"/>
              <a:t>The Leviathan</a:t>
            </a:r>
          </a:p>
          <a:p>
            <a:pPr lvl="1">
              <a:buFont typeface="Arial" panose="020B0604020202020204" pitchFamily="34" charset="0"/>
              <a:buChar char="•"/>
            </a:pPr>
            <a:r>
              <a:rPr lang="en-US" sz="2400" dirty="0"/>
              <a:t>“…and the life of man, solitary, poor, </a:t>
            </a:r>
            <a:br>
              <a:rPr lang="en-US" sz="2400" dirty="0"/>
            </a:br>
            <a:r>
              <a:rPr lang="en-US" sz="2400" dirty="0"/>
              <a:t>nasty, brutish, and short”</a:t>
            </a:r>
            <a:endParaRPr lang="en-US" sz="2400" i="1" dirty="0"/>
          </a:p>
          <a:p>
            <a:pPr marL="0" indent="0">
              <a:buNone/>
            </a:pPr>
            <a:r>
              <a:rPr lang="en-US" sz="1800" dirty="0"/>
              <a:t>¤</a:t>
            </a:r>
          </a:p>
          <a:p>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066800"/>
            <a:ext cx="3250871"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897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753"/>
            <a:ext cx="8229600" cy="1600200"/>
          </a:xfrm>
        </p:spPr>
        <p:txBody>
          <a:bodyPr>
            <a:normAutofit/>
          </a:bodyPr>
          <a:lstStyle/>
          <a:p>
            <a:r>
              <a:rPr lang="en-US" dirty="0"/>
              <a:t>State of Nature</a:t>
            </a:r>
          </a:p>
        </p:txBody>
      </p:sp>
      <p:sp>
        <p:nvSpPr>
          <p:cNvPr id="3" name="Oval 2"/>
          <p:cNvSpPr/>
          <p:nvPr/>
        </p:nvSpPr>
        <p:spPr>
          <a:xfrm>
            <a:off x="1381259" y="22098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8400" y="4065588"/>
            <a:ext cx="329213" cy="256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905000"/>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819400"/>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3080" y="4193538"/>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0493" y="3505201"/>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0287" y="3349660"/>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4518" y="4065588"/>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016704"/>
            <a:ext cx="3572725" cy="2698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632994"/>
            <a:ext cx="3365500"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281906"/>
            <a:ext cx="3365500"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593" y="3800811"/>
            <a:ext cx="3365500"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Freeform 8"/>
          <p:cNvSpPr/>
          <p:nvPr/>
        </p:nvSpPr>
        <p:spPr>
          <a:xfrm>
            <a:off x="609600" y="1143000"/>
            <a:ext cx="8357638" cy="5605530"/>
          </a:xfrm>
          <a:custGeom>
            <a:avLst/>
            <a:gdLst>
              <a:gd name="connsiteX0" fmla="*/ 4237149 w 8516477"/>
              <a:gd name="connsiteY0" fmla="*/ 5589431 h 5756857"/>
              <a:gd name="connsiteX1" fmla="*/ 2665926 w 8516477"/>
              <a:gd name="connsiteY1" fmla="*/ 5576552 h 5756857"/>
              <a:gd name="connsiteX2" fmla="*/ 2575774 w 8516477"/>
              <a:gd name="connsiteY2" fmla="*/ 5550795 h 5756857"/>
              <a:gd name="connsiteX3" fmla="*/ 2472743 w 8516477"/>
              <a:gd name="connsiteY3" fmla="*/ 5537916 h 5756857"/>
              <a:gd name="connsiteX4" fmla="*/ 2382591 w 8516477"/>
              <a:gd name="connsiteY4" fmla="*/ 5525037 h 5756857"/>
              <a:gd name="connsiteX5" fmla="*/ 2253802 w 8516477"/>
              <a:gd name="connsiteY5" fmla="*/ 5499279 h 5756857"/>
              <a:gd name="connsiteX6" fmla="*/ 2189408 w 8516477"/>
              <a:gd name="connsiteY6" fmla="*/ 5486400 h 5756857"/>
              <a:gd name="connsiteX7" fmla="*/ 1957588 w 8516477"/>
              <a:gd name="connsiteY7" fmla="*/ 5473521 h 5756857"/>
              <a:gd name="connsiteX8" fmla="*/ 1893194 w 8516477"/>
              <a:gd name="connsiteY8" fmla="*/ 5460642 h 5756857"/>
              <a:gd name="connsiteX9" fmla="*/ 1841678 w 8516477"/>
              <a:gd name="connsiteY9" fmla="*/ 5447764 h 5756857"/>
              <a:gd name="connsiteX10" fmla="*/ 1674253 w 8516477"/>
              <a:gd name="connsiteY10" fmla="*/ 5422006 h 5756857"/>
              <a:gd name="connsiteX11" fmla="*/ 1596980 w 8516477"/>
              <a:gd name="connsiteY11" fmla="*/ 5396248 h 5756857"/>
              <a:gd name="connsiteX12" fmla="*/ 1532585 w 8516477"/>
              <a:gd name="connsiteY12" fmla="*/ 5383369 h 5756857"/>
              <a:gd name="connsiteX13" fmla="*/ 1455312 w 8516477"/>
              <a:gd name="connsiteY13" fmla="*/ 5357612 h 5756857"/>
              <a:gd name="connsiteX14" fmla="*/ 1403797 w 8516477"/>
              <a:gd name="connsiteY14" fmla="*/ 5344733 h 5756857"/>
              <a:gd name="connsiteX15" fmla="*/ 1326524 w 8516477"/>
              <a:gd name="connsiteY15" fmla="*/ 5318975 h 5756857"/>
              <a:gd name="connsiteX16" fmla="*/ 1275008 w 8516477"/>
              <a:gd name="connsiteY16" fmla="*/ 5293217 h 5756857"/>
              <a:gd name="connsiteX17" fmla="*/ 1223493 w 8516477"/>
              <a:gd name="connsiteY17" fmla="*/ 5280338 h 5756857"/>
              <a:gd name="connsiteX18" fmla="*/ 1081825 w 8516477"/>
              <a:gd name="connsiteY18" fmla="*/ 5203065 h 5756857"/>
              <a:gd name="connsiteX19" fmla="*/ 1030309 w 8516477"/>
              <a:gd name="connsiteY19" fmla="*/ 5177307 h 5756857"/>
              <a:gd name="connsiteX20" fmla="*/ 940157 w 8516477"/>
              <a:gd name="connsiteY20" fmla="*/ 5112913 h 5756857"/>
              <a:gd name="connsiteX21" fmla="*/ 875763 w 8516477"/>
              <a:gd name="connsiteY21" fmla="*/ 5087155 h 5756857"/>
              <a:gd name="connsiteX22" fmla="*/ 734095 w 8516477"/>
              <a:gd name="connsiteY22" fmla="*/ 4971245 h 5756857"/>
              <a:gd name="connsiteX23" fmla="*/ 695459 w 8516477"/>
              <a:gd name="connsiteY23" fmla="*/ 4945488 h 5756857"/>
              <a:gd name="connsiteX24" fmla="*/ 553791 w 8516477"/>
              <a:gd name="connsiteY24" fmla="*/ 4816699 h 5756857"/>
              <a:gd name="connsiteX25" fmla="*/ 425002 w 8516477"/>
              <a:gd name="connsiteY25" fmla="*/ 4649273 h 5756857"/>
              <a:gd name="connsiteX26" fmla="*/ 386366 w 8516477"/>
              <a:gd name="connsiteY26" fmla="*/ 4559121 h 5756857"/>
              <a:gd name="connsiteX27" fmla="*/ 347729 w 8516477"/>
              <a:gd name="connsiteY27" fmla="*/ 4520485 h 5756857"/>
              <a:gd name="connsiteX28" fmla="*/ 309093 w 8516477"/>
              <a:gd name="connsiteY28" fmla="*/ 4430333 h 5756857"/>
              <a:gd name="connsiteX29" fmla="*/ 296214 w 8516477"/>
              <a:gd name="connsiteY29" fmla="*/ 4391696 h 5756857"/>
              <a:gd name="connsiteX30" fmla="*/ 270456 w 8516477"/>
              <a:gd name="connsiteY30" fmla="*/ 4340181 h 5756857"/>
              <a:gd name="connsiteX31" fmla="*/ 257577 w 8516477"/>
              <a:gd name="connsiteY31" fmla="*/ 4301544 h 5756857"/>
              <a:gd name="connsiteX32" fmla="*/ 231819 w 8516477"/>
              <a:gd name="connsiteY32" fmla="*/ 4237150 h 5756857"/>
              <a:gd name="connsiteX33" fmla="*/ 218940 w 8516477"/>
              <a:gd name="connsiteY33" fmla="*/ 4159876 h 5756857"/>
              <a:gd name="connsiteX34" fmla="*/ 193183 w 8516477"/>
              <a:gd name="connsiteY34" fmla="*/ 4082603 h 5756857"/>
              <a:gd name="connsiteX35" fmla="*/ 180304 w 8516477"/>
              <a:gd name="connsiteY35" fmla="*/ 4031088 h 5756857"/>
              <a:gd name="connsiteX36" fmla="*/ 167425 w 8516477"/>
              <a:gd name="connsiteY36" fmla="*/ 3928057 h 5756857"/>
              <a:gd name="connsiteX37" fmla="*/ 128788 w 8516477"/>
              <a:gd name="connsiteY37" fmla="*/ 3825026 h 5756857"/>
              <a:gd name="connsiteX38" fmla="*/ 103031 w 8516477"/>
              <a:gd name="connsiteY38" fmla="*/ 3631842 h 5756857"/>
              <a:gd name="connsiteX39" fmla="*/ 90152 w 8516477"/>
              <a:gd name="connsiteY39" fmla="*/ 3515933 h 5756857"/>
              <a:gd name="connsiteX40" fmla="*/ 77273 w 8516477"/>
              <a:gd name="connsiteY40" fmla="*/ 3464417 h 5756857"/>
              <a:gd name="connsiteX41" fmla="*/ 64394 w 8516477"/>
              <a:gd name="connsiteY41" fmla="*/ 3361386 h 5756857"/>
              <a:gd name="connsiteX42" fmla="*/ 38636 w 8516477"/>
              <a:gd name="connsiteY42" fmla="*/ 3245476 h 5756857"/>
              <a:gd name="connsiteX43" fmla="*/ 25757 w 8516477"/>
              <a:gd name="connsiteY43" fmla="*/ 3181082 h 5756857"/>
              <a:gd name="connsiteX44" fmla="*/ 0 w 8516477"/>
              <a:gd name="connsiteY44" fmla="*/ 2665927 h 5756857"/>
              <a:gd name="connsiteX45" fmla="*/ 12878 w 8516477"/>
              <a:gd name="connsiteY45" fmla="*/ 1867437 h 5756857"/>
              <a:gd name="connsiteX46" fmla="*/ 38636 w 8516477"/>
              <a:gd name="connsiteY46" fmla="*/ 1700012 h 5756857"/>
              <a:gd name="connsiteX47" fmla="*/ 51515 w 8516477"/>
              <a:gd name="connsiteY47" fmla="*/ 1661375 h 5756857"/>
              <a:gd name="connsiteX48" fmla="*/ 90152 w 8516477"/>
              <a:gd name="connsiteY48" fmla="*/ 1571223 h 5756857"/>
              <a:gd name="connsiteX49" fmla="*/ 141667 w 8516477"/>
              <a:gd name="connsiteY49" fmla="*/ 1455313 h 5756857"/>
              <a:gd name="connsiteX50" fmla="*/ 154546 w 8516477"/>
              <a:gd name="connsiteY50" fmla="*/ 1416676 h 5756857"/>
              <a:gd name="connsiteX51" fmla="*/ 180304 w 8516477"/>
              <a:gd name="connsiteY51" fmla="*/ 1365161 h 5756857"/>
              <a:gd name="connsiteX52" fmla="*/ 206062 w 8516477"/>
              <a:gd name="connsiteY52" fmla="*/ 1275009 h 5756857"/>
              <a:gd name="connsiteX53" fmla="*/ 231819 w 8516477"/>
              <a:gd name="connsiteY53" fmla="*/ 1223493 h 5756857"/>
              <a:gd name="connsiteX54" fmla="*/ 244698 w 8516477"/>
              <a:gd name="connsiteY54" fmla="*/ 1184857 h 5756857"/>
              <a:gd name="connsiteX55" fmla="*/ 296214 w 8516477"/>
              <a:gd name="connsiteY55" fmla="*/ 1081826 h 5756857"/>
              <a:gd name="connsiteX56" fmla="*/ 309093 w 8516477"/>
              <a:gd name="connsiteY56" fmla="*/ 1030310 h 5756857"/>
              <a:gd name="connsiteX57" fmla="*/ 360608 w 8516477"/>
              <a:gd name="connsiteY57" fmla="*/ 953037 h 5756857"/>
              <a:gd name="connsiteX58" fmla="*/ 399245 w 8516477"/>
              <a:gd name="connsiteY58" fmla="*/ 875764 h 5756857"/>
              <a:gd name="connsiteX59" fmla="*/ 412124 w 8516477"/>
              <a:gd name="connsiteY59" fmla="*/ 837127 h 5756857"/>
              <a:gd name="connsiteX60" fmla="*/ 502276 w 8516477"/>
              <a:gd name="connsiteY60" fmla="*/ 682581 h 5756857"/>
              <a:gd name="connsiteX61" fmla="*/ 553791 w 8516477"/>
              <a:gd name="connsiteY61" fmla="*/ 605307 h 5756857"/>
              <a:gd name="connsiteX62" fmla="*/ 579549 w 8516477"/>
              <a:gd name="connsiteY62" fmla="*/ 553792 h 5756857"/>
              <a:gd name="connsiteX63" fmla="*/ 618185 w 8516477"/>
              <a:gd name="connsiteY63" fmla="*/ 540913 h 5756857"/>
              <a:gd name="connsiteX64" fmla="*/ 656822 w 8516477"/>
              <a:gd name="connsiteY64" fmla="*/ 515155 h 5756857"/>
              <a:gd name="connsiteX65" fmla="*/ 759853 w 8516477"/>
              <a:gd name="connsiteY65" fmla="*/ 489397 h 5756857"/>
              <a:gd name="connsiteX66" fmla="*/ 850005 w 8516477"/>
              <a:gd name="connsiteY66" fmla="*/ 463640 h 5756857"/>
              <a:gd name="connsiteX67" fmla="*/ 940157 w 8516477"/>
              <a:gd name="connsiteY67" fmla="*/ 450761 h 5756857"/>
              <a:gd name="connsiteX68" fmla="*/ 1043188 w 8516477"/>
              <a:gd name="connsiteY68" fmla="*/ 425003 h 5756857"/>
              <a:gd name="connsiteX69" fmla="*/ 1146219 w 8516477"/>
              <a:gd name="connsiteY69" fmla="*/ 399245 h 5756857"/>
              <a:gd name="connsiteX70" fmla="*/ 1262129 w 8516477"/>
              <a:gd name="connsiteY70" fmla="*/ 373488 h 5756857"/>
              <a:gd name="connsiteX71" fmla="*/ 1300766 w 8516477"/>
              <a:gd name="connsiteY71" fmla="*/ 360609 h 5756857"/>
              <a:gd name="connsiteX72" fmla="*/ 1403797 w 8516477"/>
              <a:gd name="connsiteY72" fmla="*/ 334851 h 5756857"/>
              <a:gd name="connsiteX73" fmla="*/ 1455312 w 8516477"/>
              <a:gd name="connsiteY73" fmla="*/ 321972 h 5756857"/>
              <a:gd name="connsiteX74" fmla="*/ 1545464 w 8516477"/>
              <a:gd name="connsiteY74" fmla="*/ 309093 h 5756857"/>
              <a:gd name="connsiteX75" fmla="*/ 1648495 w 8516477"/>
              <a:gd name="connsiteY75" fmla="*/ 283335 h 5756857"/>
              <a:gd name="connsiteX76" fmla="*/ 2150771 w 8516477"/>
              <a:gd name="connsiteY76" fmla="*/ 257578 h 5756857"/>
              <a:gd name="connsiteX77" fmla="*/ 2524259 w 8516477"/>
              <a:gd name="connsiteY77" fmla="*/ 231820 h 5756857"/>
              <a:gd name="connsiteX78" fmla="*/ 2653047 w 8516477"/>
              <a:gd name="connsiteY78" fmla="*/ 218941 h 5756857"/>
              <a:gd name="connsiteX79" fmla="*/ 2794715 w 8516477"/>
              <a:gd name="connsiteY79" fmla="*/ 193183 h 5756857"/>
              <a:gd name="connsiteX80" fmla="*/ 2962140 w 8516477"/>
              <a:gd name="connsiteY80" fmla="*/ 180304 h 5756857"/>
              <a:gd name="connsiteX81" fmla="*/ 3206839 w 8516477"/>
              <a:gd name="connsiteY81" fmla="*/ 167426 h 5756857"/>
              <a:gd name="connsiteX82" fmla="*/ 3412901 w 8516477"/>
              <a:gd name="connsiteY82" fmla="*/ 154547 h 5756857"/>
              <a:gd name="connsiteX83" fmla="*/ 4262907 w 8516477"/>
              <a:gd name="connsiteY83" fmla="*/ 103031 h 5756857"/>
              <a:gd name="connsiteX84" fmla="*/ 4314422 w 8516477"/>
              <a:gd name="connsiteY84" fmla="*/ 90152 h 5756857"/>
              <a:gd name="connsiteX85" fmla="*/ 4378816 w 8516477"/>
              <a:gd name="connsiteY85" fmla="*/ 77273 h 5756857"/>
              <a:gd name="connsiteX86" fmla="*/ 4417453 w 8516477"/>
              <a:gd name="connsiteY86" fmla="*/ 64395 h 5756857"/>
              <a:gd name="connsiteX87" fmla="*/ 4481847 w 8516477"/>
              <a:gd name="connsiteY87" fmla="*/ 51516 h 5756857"/>
              <a:gd name="connsiteX88" fmla="*/ 4559121 w 8516477"/>
              <a:gd name="connsiteY88" fmla="*/ 25758 h 5756857"/>
              <a:gd name="connsiteX89" fmla="*/ 4687909 w 8516477"/>
              <a:gd name="connsiteY89" fmla="*/ 0 h 5756857"/>
              <a:gd name="connsiteX90" fmla="*/ 5396247 w 8516477"/>
              <a:gd name="connsiteY90" fmla="*/ 25758 h 5756857"/>
              <a:gd name="connsiteX91" fmla="*/ 5499278 w 8516477"/>
              <a:gd name="connsiteY91" fmla="*/ 51516 h 5756857"/>
              <a:gd name="connsiteX92" fmla="*/ 5782614 w 8516477"/>
              <a:gd name="connsiteY92" fmla="*/ 77273 h 5756857"/>
              <a:gd name="connsiteX93" fmla="*/ 5859887 w 8516477"/>
              <a:gd name="connsiteY93" fmla="*/ 90152 h 5756857"/>
              <a:gd name="connsiteX94" fmla="*/ 6606862 w 8516477"/>
              <a:gd name="connsiteY94" fmla="*/ 115910 h 5756857"/>
              <a:gd name="connsiteX95" fmla="*/ 6658377 w 8516477"/>
              <a:gd name="connsiteY95" fmla="*/ 141668 h 5756857"/>
              <a:gd name="connsiteX96" fmla="*/ 6774287 w 8516477"/>
              <a:gd name="connsiteY96" fmla="*/ 180304 h 5756857"/>
              <a:gd name="connsiteX97" fmla="*/ 6877318 w 8516477"/>
              <a:gd name="connsiteY97" fmla="*/ 231820 h 5756857"/>
              <a:gd name="connsiteX98" fmla="*/ 6915954 w 8516477"/>
              <a:gd name="connsiteY98" fmla="*/ 257578 h 5756857"/>
              <a:gd name="connsiteX99" fmla="*/ 6954591 w 8516477"/>
              <a:gd name="connsiteY99" fmla="*/ 270457 h 5756857"/>
              <a:gd name="connsiteX100" fmla="*/ 7044743 w 8516477"/>
              <a:gd name="connsiteY100" fmla="*/ 321972 h 5756857"/>
              <a:gd name="connsiteX101" fmla="*/ 7083380 w 8516477"/>
              <a:gd name="connsiteY101" fmla="*/ 334851 h 5756857"/>
              <a:gd name="connsiteX102" fmla="*/ 7147774 w 8516477"/>
              <a:gd name="connsiteY102" fmla="*/ 360609 h 5756857"/>
              <a:gd name="connsiteX103" fmla="*/ 7225047 w 8516477"/>
              <a:gd name="connsiteY103" fmla="*/ 425003 h 5756857"/>
              <a:gd name="connsiteX104" fmla="*/ 7276563 w 8516477"/>
              <a:gd name="connsiteY104" fmla="*/ 437882 h 5756857"/>
              <a:gd name="connsiteX105" fmla="*/ 7302321 w 8516477"/>
              <a:gd name="connsiteY105" fmla="*/ 476519 h 5756857"/>
              <a:gd name="connsiteX106" fmla="*/ 7379594 w 8516477"/>
              <a:gd name="connsiteY106" fmla="*/ 502276 h 5756857"/>
              <a:gd name="connsiteX107" fmla="*/ 7443988 w 8516477"/>
              <a:gd name="connsiteY107" fmla="*/ 540913 h 5756857"/>
              <a:gd name="connsiteX108" fmla="*/ 7547019 w 8516477"/>
              <a:gd name="connsiteY108" fmla="*/ 631065 h 5756857"/>
              <a:gd name="connsiteX109" fmla="*/ 7675808 w 8516477"/>
              <a:gd name="connsiteY109" fmla="*/ 772733 h 5756857"/>
              <a:gd name="connsiteX110" fmla="*/ 7727324 w 8516477"/>
              <a:gd name="connsiteY110" fmla="*/ 862885 h 5756857"/>
              <a:gd name="connsiteX111" fmla="*/ 7778839 w 8516477"/>
              <a:gd name="connsiteY111" fmla="*/ 940158 h 5756857"/>
              <a:gd name="connsiteX112" fmla="*/ 7868991 w 8516477"/>
              <a:gd name="connsiteY112" fmla="*/ 1056068 h 5756857"/>
              <a:gd name="connsiteX113" fmla="*/ 7894749 w 8516477"/>
              <a:gd name="connsiteY113" fmla="*/ 1133341 h 5756857"/>
              <a:gd name="connsiteX114" fmla="*/ 7946264 w 8516477"/>
              <a:gd name="connsiteY114" fmla="*/ 1210614 h 5756857"/>
              <a:gd name="connsiteX115" fmla="*/ 7959143 w 8516477"/>
              <a:gd name="connsiteY115" fmla="*/ 1262130 h 5756857"/>
              <a:gd name="connsiteX116" fmla="*/ 8010659 w 8516477"/>
              <a:gd name="connsiteY116" fmla="*/ 1352282 h 5756857"/>
              <a:gd name="connsiteX117" fmla="*/ 8036416 w 8516477"/>
              <a:gd name="connsiteY117" fmla="*/ 1442434 h 5756857"/>
              <a:gd name="connsiteX118" fmla="*/ 8062174 w 8516477"/>
              <a:gd name="connsiteY118" fmla="*/ 1481071 h 5756857"/>
              <a:gd name="connsiteX119" fmla="*/ 8075053 w 8516477"/>
              <a:gd name="connsiteY119" fmla="*/ 1519707 h 5756857"/>
              <a:gd name="connsiteX120" fmla="*/ 8100811 w 8516477"/>
              <a:gd name="connsiteY120" fmla="*/ 1571223 h 5756857"/>
              <a:gd name="connsiteX121" fmla="*/ 8113690 w 8516477"/>
              <a:gd name="connsiteY121" fmla="*/ 1609859 h 5756857"/>
              <a:gd name="connsiteX122" fmla="*/ 8139447 w 8516477"/>
              <a:gd name="connsiteY122" fmla="*/ 1661375 h 5756857"/>
              <a:gd name="connsiteX123" fmla="*/ 8152326 w 8516477"/>
              <a:gd name="connsiteY123" fmla="*/ 1700012 h 5756857"/>
              <a:gd name="connsiteX124" fmla="*/ 8178084 w 8516477"/>
              <a:gd name="connsiteY124" fmla="*/ 1751527 h 5756857"/>
              <a:gd name="connsiteX125" fmla="*/ 8203842 w 8516477"/>
              <a:gd name="connsiteY125" fmla="*/ 1828800 h 5756857"/>
              <a:gd name="connsiteX126" fmla="*/ 8216721 w 8516477"/>
              <a:gd name="connsiteY126" fmla="*/ 1880316 h 5756857"/>
              <a:gd name="connsiteX127" fmla="*/ 8242478 w 8516477"/>
              <a:gd name="connsiteY127" fmla="*/ 1918952 h 5756857"/>
              <a:gd name="connsiteX128" fmla="*/ 8255357 w 8516477"/>
              <a:gd name="connsiteY128" fmla="*/ 1970468 h 5756857"/>
              <a:gd name="connsiteX129" fmla="*/ 8281115 w 8516477"/>
              <a:gd name="connsiteY129" fmla="*/ 2021983 h 5756857"/>
              <a:gd name="connsiteX130" fmla="*/ 8293994 w 8516477"/>
              <a:gd name="connsiteY130" fmla="*/ 2112135 h 5756857"/>
              <a:gd name="connsiteX131" fmla="*/ 8332631 w 8516477"/>
              <a:gd name="connsiteY131" fmla="*/ 2228045 h 5756857"/>
              <a:gd name="connsiteX132" fmla="*/ 8345509 w 8516477"/>
              <a:gd name="connsiteY132" fmla="*/ 2279561 h 5756857"/>
              <a:gd name="connsiteX133" fmla="*/ 8358388 w 8516477"/>
              <a:gd name="connsiteY133" fmla="*/ 2421228 h 5756857"/>
              <a:gd name="connsiteX134" fmla="*/ 8409904 w 8516477"/>
              <a:gd name="connsiteY134" fmla="*/ 2575775 h 5756857"/>
              <a:gd name="connsiteX135" fmla="*/ 8422783 w 8516477"/>
              <a:gd name="connsiteY135" fmla="*/ 2627290 h 5756857"/>
              <a:gd name="connsiteX136" fmla="*/ 8448540 w 8516477"/>
              <a:gd name="connsiteY136" fmla="*/ 2743200 h 5756857"/>
              <a:gd name="connsiteX137" fmla="*/ 8461419 w 8516477"/>
              <a:gd name="connsiteY137" fmla="*/ 2781837 h 5756857"/>
              <a:gd name="connsiteX138" fmla="*/ 8474298 w 8516477"/>
              <a:gd name="connsiteY138" fmla="*/ 2846231 h 5756857"/>
              <a:gd name="connsiteX139" fmla="*/ 8500056 w 8516477"/>
              <a:gd name="connsiteY139" fmla="*/ 2936383 h 5756857"/>
              <a:gd name="connsiteX140" fmla="*/ 8512935 w 8516477"/>
              <a:gd name="connsiteY140" fmla="*/ 3026535 h 5756857"/>
              <a:gd name="connsiteX141" fmla="*/ 8487177 w 8516477"/>
              <a:gd name="connsiteY141" fmla="*/ 3477296 h 5756857"/>
              <a:gd name="connsiteX142" fmla="*/ 8461419 w 8516477"/>
              <a:gd name="connsiteY142" fmla="*/ 4275786 h 5756857"/>
              <a:gd name="connsiteX143" fmla="*/ 8435662 w 8516477"/>
              <a:gd name="connsiteY143" fmla="*/ 4378817 h 5756857"/>
              <a:gd name="connsiteX144" fmla="*/ 8422783 w 8516477"/>
              <a:gd name="connsiteY144" fmla="*/ 4456090 h 5756857"/>
              <a:gd name="connsiteX145" fmla="*/ 8397025 w 8516477"/>
              <a:gd name="connsiteY145" fmla="*/ 4559121 h 5756857"/>
              <a:gd name="connsiteX146" fmla="*/ 8371267 w 8516477"/>
              <a:gd name="connsiteY146" fmla="*/ 4675031 h 5756857"/>
              <a:gd name="connsiteX147" fmla="*/ 8358388 w 8516477"/>
              <a:gd name="connsiteY147" fmla="*/ 4765183 h 5756857"/>
              <a:gd name="connsiteX148" fmla="*/ 8332631 w 8516477"/>
              <a:gd name="connsiteY148" fmla="*/ 4855335 h 5756857"/>
              <a:gd name="connsiteX149" fmla="*/ 8281115 w 8516477"/>
              <a:gd name="connsiteY149" fmla="*/ 5061397 h 5756857"/>
              <a:gd name="connsiteX150" fmla="*/ 8255357 w 8516477"/>
              <a:gd name="connsiteY150" fmla="*/ 5100034 h 5756857"/>
              <a:gd name="connsiteX151" fmla="*/ 8242478 w 8516477"/>
              <a:gd name="connsiteY151" fmla="*/ 5151550 h 5756857"/>
              <a:gd name="connsiteX152" fmla="*/ 8216721 w 8516477"/>
              <a:gd name="connsiteY152" fmla="*/ 5190186 h 5756857"/>
              <a:gd name="connsiteX153" fmla="*/ 8165205 w 8516477"/>
              <a:gd name="connsiteY153" fmla="*/ 5280338 h 5756857"/>
              <a:gd name="connsiteX154" fmla="*/ 8113690 w 8516477"/>
              <a:gd name="connsiteY154" fmla="*/ 5344733 h 5756857"/>
              <a:gd name="connsiteX155" fmla="*/ 8087932 w 8516477"/>
              <a:gd name="connsiteY155" fmla="*/ 5383369 h 5756857"/>
              <a:gd name="connsiteX156" fmla="*/ 8049295 w 8516477"/>
              <a:gd name="connsiteY156" fmla="*/ 5422006 h 5756857"/>
              <a:gd name="connsiteX157" fmla="*/ 8023538 w 8516477"/>
              <a:gd name="connsiteY157" fmla="*/ 5460642 h 5756857"/>
              <a:gd name="connsiteX158" fmla="*/ 7984901 w 8516477"/>
              <a:gd name="connsiteY158" fmla="*/ 5499279 h 5756857"/>
              <a:gd name="connsiteX159" fmla="*/ 7959143 w 8516477"/>
              <a:gd name="connsiteY159" fmla="*/ 5537916 h 5756857"/>
              <a:gd name="connsiteX160" fmla="*/ 7843233 w 8516477"/>
              <a:gd name="connsiteY160" fmla="*/ 5589431 h 5756857"/>
              <a:gd name="connsiteX161" fmla="*/ 7727324 w 8516477"/>
              <a:gd name="connsiteY161" fmla="*/ 5628068 h 5756857"/>
              <a:gd name="connsiteX162" fmla="*/ 7688687 w 8516477"/>
              <a:gd name="connsiteY162" fmla="*/ 5640947 h 5756857"/>
              <a:gd name="connsiteX163" fmla="*/ 7650050 w 8516477"/>
              <a:gd name="connsiteY163" fmla="*/ 5653826 h 5756857"/>
              <a:gd name="connsiteX164" fmla="*/ 7547019 w 8516477"/>
              <a:gd name="connsiteY164" fmla="*/ 5692462 h 5756857"/>
              <a:gd name="connsiteX165" fmla="*/ 7508383 w 8516477"/>
              <a:gd name="connsiteY165" fmla="*/ 5718220 h 5756857"/>
              <a:gd name="connsiteX166" fmla="*/ 7443988 w 8516477"/>
              <a:gd name="connsiteY166" fmla="*/ 5731099 h 5756857"/>
              <a:gd name="connsiteX167" fmla="*/ 7289442 w 8516477"/>
              <a:gd name="connsiteY167" fmla="*/ 5756857 h 5756857"/>
              <a:gd name="connsiteX168" fmla="*/ 6323526 w 8516477"/>
              <a:gd name="connsiteY168" fmla="*/ 5743978 h 5756857"/>
              <a:gd name="connsiteX169" fmla="*/ 6207616 w 8516477"/>
              <a:gd name="connsiteY169" fmla="*/ 5731099 h 5756857"/>
              <a:gd name="connsiteX170" fmla="*/ 6040191 w 8516477"/>
              <a:gd name="connsiteY170" fmla="*/ 5718220 h 5756857"/>
              <a:gd name="connsiteX171" fmla="*/ 5859887 w 8516477"/>
              <a:gd name="connsiteY171" fmla="*/ 5692462 h 5756857"/>
              <a:gd name="connsiteX172" fmla="*/ 5821250 w 8516477"/>
              <a:gd name="connsiteY172" fmla="*/ 5679583 h 5756857"/>
              <a:gd name="connsiteX173" fmla="*/ 5486400 w 8516477"/>
              <a:gd name="connsiteY173" fmla="*/ 5666704 h 5756857"/>
              <a:gd name="connsiteX174" fmla="*/ 4494726 w 8516477"/>
              <a:gd name="connsiteY174" fmla="*/ 5628068 h 5756857"/>
              <a:gd name="connsiteX175" fmla="*/ 4327301 w 8516477"/>
              <a:gd name="connsiteY175" fmla="*/ 5602310 h 5756857"/>
              <a:gd name="connsiteX176" fmla="*/ 4288664 w 8516477"/>
              <a:gd name="connsiteY176" fmla="*/ 5589431 h 5756857"/>
              <a:gd name="connsiteX177" fmla="*/ 4237149 w 8516477"/>
              <a:gd name="connsiteY177" fmla="*/ 5589431 h 575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8516477" h="5756857">
                <a:moveTo>
                  <a:pt x="4237149" y="5589431"/>
                </a:moveTo>
                <a:lnTo>
                  <a:pt x="2665926" y="5576552"/>
                </a:lnTo>
                <a:cubicBezTo>
                  <a:pt x="2626529" y="5575927"/>
                  <a:pt x="2611807" y="5557346"/>
                  <a:pt x="2575774" y="5550795"/>
                </a:cubicBezTo>
                <a:cubicBezTo>
                  <a:pt x="2541721" y="5544604"/>
                  <a:pt x="2507050" y="5542490"/>
                  <a:pt x="2472743" y="5537916"/>
                </a:cubicBezTo>
                <a:cubicBezTo>
                  <a:pt x="2442654" y="5533904"/>
                  <a:pt x="2412485" y="5530312"/>
                  <a:pt x="2382591" y="5525037"/>
                </a:cubicBezTo>
                <a:cubicBezTo>
                  <a:pt x="2339477" y="5517429"/>
                  <a:pt x="2296732" y="5507865"/>
                  <a:pt x="2253802" y="5499279"/>
                </a:cubicBezTo>
                <a:cubicBezTo>
                  <a:pt x="2232337" y="5494986"/>
                  <a:pt x="2211264" y="5487614"/>
                  <a:pt x="2189408" y="5486400"/>
                </a:cubicBezTo>
                <a:lnTo>
                  <a:pt x="1957588" y="5473521"/>
                </a:lnTo>
                <a:cubicBezTo>
                  <a:pt x="1936123" y="5469228"/>
                  <a:pt x="1914563" y="5465390"/>
                  <a:pt x="1893194" y="5460642"/>
                </a:cubicBezTo>
                <a:cubicBezTo>
                  <a:pt x="1875915" y="5456802"/>
                  <a:pt x="1859035" y="5451235"/>
                  <a:pt x="1841678" y="5447764"/>
                </a:cubicBezTo>
                <a:cubicBezTo>
                  <a:pt x="1796998" y="5438828"/>
                  <a:pt x="1717560" y="5428193"/>
                  <a:pt x="1674253" y="5422006"/>
                </a:cubicBezTo>
                <a:cubicBezTo>
                  <a:pt x="1648495" y="5413420"/>
                  <a:pt x="1623604" y="5401573"/>
                  <a:pt x="1596980" y="5396248"/>
                </a:cubicBezTo>
                <a:cubicBezTo>
                  <a:pt x="1575515" y="5391955"/>
                  <a:pt x="1553704" y="5389129"/>
                  <a:pt x="1532585" y="5383369"/>
                </a:cubicBezTo>
                <a:cubicBezTo>
                  <a:pt x="1506391" y="5376225"/>
                  <a:pt x="1481652" y="5364197"/>
                  <a:pt x="1455312" y="5357612"/>
                </a:cubicBezTo>
                <a:cubicBezTo>
                  <a:pt x="1438140" y="5353319"/>
                  <a:pt x="1420751" y="5349819"/>
                  <a:pt x="1403797" y="5344733"/>
                </a:cubicBezTo>
                <a:cubicBezTo>
                  <a:pt x="1377791" y="5336931"/>
                  <a:pt x="1350809" y="5331117"/>
                  <a:pt x="1326524" y="5318975"/>
                </a:cubicBezTo>
                <a:cubicBezTo>
                  <a:pt x="1309352" y="5310389"/>
                  <a:pt x="1292984" y="5299958"/>
                  <a:pt x="1275008" y="5293217"/>
                </a:cubicBezTo>
                <a:cubicBezTo>
                  <a:pt x="1258435" y="5287002"/>
                  <a:pt x="1240665" y="5284631"/>
                  <a:pt x="1223493" y="5280338"/>
                </a:cubicBezTo>
                <a:cubicBezTo>
                  <a:pt x="1152907" y="5233283"/>
                  <a:pt x="1198699" y="5261502"/>
                  <a:pt x="1081825" y="5203065"/>
                </a:cubicBezTo>
                <a:cubicBezTo>
                  <a:pt x="1064653" y="5194479"/>
                  <a:pt x="1045668" y="5188826"/>
                  <a:pt x="1030309" y="5177307"/>
                </a:cubicBezTo>
                <a:cubicBezTo>
                  <a:pt x="1018642" y="5168556"/>
                  <a:pt x="958989" y="5122329"/>
                  <a:pt x="940157" y="5112913"/>
                </a:cubicBezTo>
                <a:cubicBezTo>
                  <a:pt x="919479" y="5102574"/>
                  <a:pt x="894813" y="5100252"/>
                  <a:pt x="875763" y="5087155"/>
                </a:cubicBezTo>
                <a:cubicBezTo>
                  <a:pt x="825485" y="5052588"/>
                  <a:pt x="784862" y="5005089"/>
                  <a:pt x="734095" y="4971245"/>
                </a:cubicBezTo>
                <a:cubicBezTo>
                  <a:pt x="721216" y="4962659"/>
                  <a:pt x="706964" y="4955842"/>
                  <a:pt x="695459" y="4945488"/>
                </a:cubicBezTo>
                <a:cubicBezTo>
                  <a:pt x="519918" y="4787500"/>
                  <a:pt x="674768" y="4907429"/>
                  <a:pt x="553791" y="4816699"/>
                </a:cubicBezTo>
                <a:cubicBezTo>
                  <a:pt x="463047" y="4680583"/>
                  <a:pt x="509353" y="4733624"/>
                  <a:pt x="425002" y="4649273"/>
                </a:cubicBezTo>
                <a:cubicBezTo>
                  <a:pt x="414492" y="4617742"/>
                  <a:pt x="406260" y="4586972"/>
                  <a:pt x="386366" y="4559121"/>
                </a:cubicBezTo>
                <a:cubicBezTo>
                  <a:pt x="375780" y="4544300"/>
                  <a:pt x="360608" y="4533364"/>
                  <a:pt x="347729" y="4520485"/>
                </a:cubicBezTo>
                <a:cubicBezTo>
                  <a:pt x="317525" y="4429874"/>
                  <a:pt x="356836" y="4541735"/>
                  <a:pt x="309093" y="4430333"/>
                </a:cubicBezTo>
                <a:cubicBezTo>
                  <a:pt x="303745" y="4417855"/>
                  <a:pt x="301562" y="4404174"/>
                  <a:pt x="296214" y="4391696"/>
                </a:cubicBezTo>
                <a:cubicBezTo>
                  <a:pt x="288651" y="4374050"/>
                  <a:pt x="278019" y="4357827"/>
                  <a:pt x="270456" y="4340181"/>
                </a:cubicBezTo>
                <a:cubicBezTo>
                  <a:pt x="265108" y="4327703"/>
                  <a:pt x="262344" y="4314255"/>
                  <a:pt x="257577" y="4301544"/>
                </a:cubicBezTo>
                <a:cubicBezTo>
                  <a:pt x="249460" y="4279898"/>
                  <a:pt x="240405" y="4258615"/>
                  <a:pt x="231819" y="4237150"/>
                </a:cubicBezTo>
                <a:cubicBezTo>
                  <a:pt x="227526" y="4211392"/>
                  <a:pt x="225273" y="4185210"/>
                  <a:pt x="218940" y="4159876"/>
                </a:cubicBezTo>
                <a:cubicBezTo>
                  <a:pt x="212355" y="4133536"/>
                  <a:pt x="200985" y="4108609"/>
                  <a:pt x="193183" y="4082603"/>
                </a:cubicBezTo>
                <a:cubicBezTo>
                  <a:pt x="188097" y="4065649"/>
                  <a:pt x="184597" y="4048260"/>
                  <a:pt x="180304" y="4031088"/>
                </a:cubicBezTo>
                <a:cubicBezTo>
                  <a:pt x="176011" y="3996744"/>
                  <a:pt x="173616" y="3962110"/>
                  <a:pt x="167425" y="3928057"/>
                </a:cubicBezTo>
                <a:cubicBezTo>
                  <a:pt x="164060" y="3909549"/>
                  <a:pt x="130937" y="3830399"/>
                  <a:pt x="128788" y="3825026"/>
                </a:cubicBezTo>
                <a:cubicBezTo>
                  <a:pt x="115876" y="3734642"/>
                  <a:pt x="114131" y="3726192"/>
                  <a:pt x="103031" y="3631842"/>
                </a:cubicBezTo>
                <a:cubicBezTo>
                  <a:pt x="98489" y="3593234"/>
                  <a:pt x="96063" y="3554355"/>
                  <a:pt x="90152" y="3515933"/>
                </a:cubicBezTo>
                <a:cubicBezTo>
                  <a:pt x="87460" y="3498438"/>
                  <a:pt x="80183" y="3481877"/>
                  <a:pt x="77273" y="3464417"/>
                </a:cubicBezTo>
                <a:cubicBezTo>
                  <a:pt x="71583" y="3430277"/>
                  <a:pt x="69657" y="3395594"/>
                  <a:pt x="64394" y="3361386"/>
                </a:cubicBezTo>
                <a:cubicBezTo>
                  <a:pt x="54684" y="3298270"/>
                  <a:pt x="51455" y="3303159"/>
                  <a:pt x="38636" y="3245476"/>
                </a:cubicBezTo>
                <a:cubicBezTo>
                  <a:pt x="33887" y="3224108"/>
                  <a:pt x="30050" y="3202547"/>
                  <a:pt x="25757" y="3181082"/>
                </a:cubicBezTo>
                <a:cubicBezTo>
                  <a:pt x="21052" y="3096395"/>
                  <a:pt x="0" y="2731522"/>
                  <a:pt x="0" y="2665927"/>
                </a:cubicBezTo>
                <a:cubicBezTo>
                  <a:pt x="0" y="2399729"/>
                  <a:pt x="5383" y="2133529"/>
                  <a:pt x="12878" y="1867437"/>
                </a:cubicBezTo>
                <a:cubicBezTo>
                  <a:pt x="14662" y="1804103"/>
                  <a:pt x="22270" y="1757292"/>
                  <a:pt x="38636" y="1700012"/>
                </a:cubicBezTo>
                <a:cubicBezTo>
                  <a:pt x="42366" y="1686959"/>
                  <a:pt x="47785" y="1674428"/>
                  <a:pt x="51515" y="1661375"/>
                </a:cubicBezTo>
                <a:cubicBezTo>
                  <a:pt x="72306" y="1588606"/>
                  <a:pt x="50939" y="1630041"/>
                  <a:pt x="90152" y="1571223"/>
                </a:cubicBezTo>
                <a:cubicBezTo>
                  <a:pt x="119163" y="1484190"/>
                  <a:pt x="82057" y="1589437"/>
                  <a:pt x="141667" y="1455313"/>
                </a:cubicBezTo>
                <a:cubicBezTo>
                  <a:pt x="147181" y="1442907"/>
                  <a:pt x="149198" y="1429154"/>
                  <a:pt x="154546" y="1416676"/>
                </a:cubicBezTo>
                <a:cubicBezTo>
                  <a:pt x="162109" y="1399030"/>
                  <a:pt x="171718" y="1382333"/>
                  <a:pt x="180304" y="1365161"/>
                </a:cubicBezTo>
                <a:cubicBezTo>
                  <a:pt x="186841" y="1339015"/>
                  <a:pt x="194975" y="1300879"/>
                  <a:pt x="206062" y="1275009"/>
                </a:cubicBezTo>
                <a:cubicBezTo>
                  <a:pt x="213625" y="1257363"/>
                  <a:pt x="224256" y="1241139"/>
                  <a:pt x="231819" y="1223493"/>
                </a:cubicBezTo>
                <a:cubicBezTo>
                  <a:pt x="237167" y="1211015"/>
                  <a:pt x="239080" y="1197216"/>
                  <a:pt x="244698" y="1184857"/>
                </a:cubicBezTo>
                <a:cubicBezTo>
                  <a:pt x="260587" y="1149901"/>
                  <a:pt x="296214" y="1081826"/>
                  <a:pt x="296214" y="1081826"/>
                </a:cubicBezTo>
                <a:cubicBezTo>
                  <a:pt x="300507" y="1064654"/>
                  <a:pt x="301177" y="1046142"/>
                  <a:pt x="309093" y="1030310"/>
                </a:cubicBezTo>
                <a:cubicBezTo>
                  <a:pt x="322937" y="1002621"/>
                  <a:pt x="360608" y="953037"/>
                  <a:pt x="360608" y="953037"/>
                </a:cubicBezTo>
                <a:cubicBezTo>
                  <a:pt x="392980" y="855921"/>
                  <a:pt x="349312" y="975628"/>
                  <a:pt x="399245" y="875764"/>
                </a:cubicBezTo>
                <a:cubicBezTo>
                  <a:pt x="405316" y="863622"/>
                  <a:pt x="406506" y="849486"/>
                  <a:pt x="412124" y="837127"/>
                </a:cubicBezTo>
                <a:cubicBezTo>
                  <a:pt x="459136" y="733700"/>
                  <a:pt x="448484" y="754302"/>
                  <a:pt x="502276" y="682581"/>
                </a:cubicBezTo>
                <a:cubicBezTo>
                  <a:pt x="529900" y="599703"/>
                  <a:pt x="493498" y="689716"/>
                  <a:pt x="553791" y="605307"/>
                </a:cubicBezTo>
                <a:cubicBezTo>
                  <a:pt x="564950" y="589685"/>
                  <a:pt x="565974" y="567367"/>
                  <a:pt x="579549" y="553792"/>
                </a:cubicBezTo>
                <a:cubicBezTo>
                  <a:pt x="589148" y="544193"/>
                  <a:pt x="606043" y="546984"/>
                  <a:pt x="618185" y="540913"/>
                </a:cubicBezTo>
                <a:cubicBezTo>
                  <a:pt x="632029" y="533991"/>
                  <a:pt x="642275" y="520445"/>
                  <a:pt x="656822" y="515155"/>
                </a:cubicBezTo>
                <a:cubicBezTo>
                  <a:pt x="690091" y="503057"/>
                  <a:pt x="726269" y="500591"/>
                  <a:pt x="759853" y="489397"/>
                </a:cubicBezTo>
                <a:cubicBezTo>
                  <a:pt x="792952" y="478365"/>
                  <a:pt x="814435" y="470107"/>
                  <a:pt x="850005" y="463640"/>
                </a:cubicBezTo>
                <a:cubicBezTo>
                  <a:pt x="879871" y="458210"/>
                  <a:pt x="910391" y="456714"/>
                  <a:pt x="940157" y="450761"/>
                </a:cubicBezTo>
                <a:cubicBezTo>
                  <a:pt x="974870" y="443818"/>
                  <a:pt x="1008694" y="432963"/>
                  <a:pt x="1043188" y="425003"/>
                </a:cubicBezTo>
                <a:cubicBezTo>
                  <a:pt x="1247433" y="377869"/>
                  <a:pt x="1008343" y="438639"/>
                  <a:pt x="1146219" y="399245"/>
                </a:cubicBezTo>
                <a:cubicBezTo>
                  <a:pt x="1238764" y="372803"/>
                  <a:pt x="1155901" y="400044"/>
                  <a:pt x="1262129" y="373488"/>
                </a:cubicBezTo>
                <a:cubicBezTo>
                  <a:pt x="1275299" y="370196"/>
                  <a:pt x="1287669" y="364181"/>
                  <a:pt x="1300766" y="360609"/>
                </a:cubicBezTo>
                <a:cubicBezTo>
                  <a:pt x="1334919" y="351294"/>
                  <a:pt x="1369453" y="343437"/>
                  <a:pt x="1403797" y="334851"/>
                </a:cubicBezTo>
                <a:cubicBezTo>
                  <a:pt x="1420969" y="330558"/>
                  <a:pt x="1437790" y="324475"/>
                  <a:pt x="1455312" y="321972"/>
                </a:cubicBezTo>
                <a:cubicBezTo>
                  <a:pt x="1485363" y="317679"/>
                  <a:pt x="1515698" y="315046"/>
                  <a:pt x="1545464" y="309093"/>
                </a:cubicBezTo>
                <a:cubicBezTo>
                  <a:pt x="1580177" y="302150"/>
                  <a:pt x="1613163" y="285543"/>
                  <a:pt x="1648495" y="283335"/>
                </a:cubicBezTo>
                <a:cubicBezTo>
                  <a:pt x="1953196" y="264292"/>
                  <a:pt x="1785801" y="273446"/>
                  <a:pt x="2150771" y="257578"/>
                </a:cubicBezTo>
                <a:cubicBezTo>
                  <a:pt x="2402386" y="229621"/>
                  <a:pt x="2116702" y="258991"/>
                  <a:pt x="2524259" y="231820"/>
                </a:cubicBezTo>
                <a:cubicBezTo>
                  <a:pt x="2567307" y="228950"/>
                  <a:pt x="2610282" y="224643"/>
                  <a:pt x="2653047" y="218941"/>
                </a:cubicBezTo>
                <a:cubicBezTo>
                  <a:pt x="2775499" y="202614"/>
                  <a:pt x="2657138" y="207665"/>
                  <a:pt x="2794715" y="193183"/>
                </a:cubicBezTo>
                <a:cubicBezTo>
                  <a:pt x="2850381" y="187323"/>
                  <a:pt x="2906276" y="183795"/>
                  <a:pt x="2962140" y="180304"/>
                </a:cubicBezTo>
                <a:lnTo>
                  <a:pt x="3206839" y="167426"/>
                </a:lnTo>
                <a:lnTo>
                  <a:pt x="3412901" y="154547"/>
                </a:lnTo>
                <a:cubicBezTo>
                  <a:pt x="4205252" y="109269"/>
                  <a:pt x="3866904" y="136031"/>
                  <a:pt x="4262907" y="103031"/>
                </a:cubicBezTo>
                <a:cubicBezTo>
                  <a:pt x="4280079" y="98738"/>
                  <a:pt x="4297143" y="93992"/>
                  <a:pt x="4314422" y="90152"/>
                </a:cubicBezTo>
                <a:cubicBezTo>
                  <a:pt x="4335790" y="85403"/>
                  <a:pt x="4357580" y="82582"/>
                  <a:pt x="4378816" y="77273"/>
                </a:cubicBezTo>
                <a:cubicBezTo>
                  <a:pt x="4391986" y="73981"/>
                  <a:pt x="4404283" y="67687"/>
                  <a:pt x="4417453" y="64395"/>
                </a:cubicBezTo>
                <a:cubicBezTo>
                  <a:pt x="4438689" y="59086"/>
                  <a:pt x="4460729" y="57276"/>
                  <a:pt x="4481847" y="51516"/>
                </a:cubicBezTo>
                <a:cubicBezTo>
                  <a:pt x="4508042" y="44372"/>
                  <a:pt x="4532339" y="30222"/>
                  <a:pt x="4559121" y="25758"/>
                </a:cubicBezTo>
                <a:cubicBezTo>
                  <a:pt x="4653853" y="9969"/>
                  <a:pt x="4611061" y="19212"/>
                  <a:pt x="4687909" y="0"/>
                </a:cubicBezTo>
                <a:cubicBezTo>
                  <a:pt x="4853773" y="3857"/>
                  <a:pt x="5180764" y="407"/>
                  <a:pt x="5396247" y="25758"/>
                </a:cubicBezTo>
                <a:cubicBezTo>
                  <a:pt x="5551338" y="44004"/>
                  <a:pt x="5391885" y="30037"/>
                  <a:pt x="5499278" y="51516"/>
                </a:cubicBezTo>
                <a:cubicBezTo>
                  <a:pt x="5587303" y="69121"/>
                  <a:pt x="5699494" y="71732"/>
                  <a:pt x="5782614" y="77273"/>
                </a:cubicBezTo>
                <a:cubicBezTo>
                  <a:pt x="5808372" y="81566"/>
                  <a:pt x="5833789" y="89282"/>
                  <a:pt x="5859887" y="90152"/>
                </a:cubicBezTo>
                <a:cubicBezTo>
                  <a:pt x="6621807" y="115550"/>
                  <a:pt x="6326687" y="45866"/>
                  <a:pt x="6606862" y="115910"/>
                </a:cubicBezTo>
                <a:cubicBezTo>
                  <a:pt x="6624034" y="124496"/>
                  <a:pt x="6640401" y="134927"/>
                  <a:pt x="6658377" y="141668"/>
                </a:cubicBezTo>
                <a:cubicBezTo>
                  <a:pt x="6795120" y="192947"/>
                  <a:pt x="6611438" y="105143"/>
                  <a:pt x="6774287" y="180304"/>
                </a:cubicBezTo>
                <a:cubicBezTo>
                  <a:pt x="6809150" y="196395"/>
                  <a:pt x="6845370" y="210521"/>
                  <a:pt x="6877318" y="231820"/>
                </a:cubicBezTo>
                <a:cubicBezTo>
                  <a:pt x="6890197" y="240406"/>
                  <a:pt x="6902110" y="250656"/>
                  <a:pt x="6915954" y="257578"/>
                </a:cubicBezTo>
                <a:cubicBezTo>
                  <a:pt x="6928096" y="263649"/>
                  <a:pt x="6942113" y="265109"/>
                  <a:pt x="6954591" y="270457"/>
                </a:cubicBezTo>
                <a:cubicBezTo>
                  <a:pt x="7112637" y="338189"/>
                  <a:pt x="6915408" y="257304"/>
                  <a:pt x="7044743" y="321972"/>
                </a:cubicBezTo>
                <a:cubicBezTo>
                  <a:pt x="7056885" y="328043"/>
                  <a:pt x="7070669" y="330084"/>
                  <a:pt x="7083380" y="334851"/>
                </a:cubicBezTo>
                <a:cubicBezTo>
                  <a:pt x="7105026" y="342968"/>
                  <a:pt x="7126309" y="352023"/>
                  <a:pt x="7147774" y="360609"/>
                </a:cubicBezTo>
                <a:cubicBezTo>
                  <a:pt x="7170980" y="383815"/>
                  <a:pt x="7193672" y="411556"/>
                  <a:pt x="7225047" y="425003"/>
                </a:cubicBezTo>
                <a:cubicBezTo>
                  <a:pt x="7241316" y="431976"/>
                  <a:pt x="7259391" y="433589"/>
                  <a:pt x="7276563" y="437882"/>
                </a:cubicBezTo>
                <a:cubicBezTo>
                  <a:pt x="7285149" y="450761"/>
                  <a:pt x="7289195" y="468315"/>
                  <a:pt x="7302321" y="476519"/>
                </a:cubicBezTo>
                <a:cubicBezTo>
                  <a:pt x="7325345" y="490909"/>
                  <a:pt x="7356312" y="488307"/>
                  <a:pt x="7379594" y="502276"/>
                </a:cubicBezTo>
                <a:lnTo>
                  <a:pt x="7443988" y="540913"/>
                </a:lnTo>
                <a:cubicBezTo>
                  <a:pt x="7582852" y="726062"/>
                  <a:pt x="7364851" y="448895"/>
                  <a:pt x="7547019" y="631065"/>
                </a:cubicBezTo>
                <a:cubicBezTo>
                  <a:pt x="7732090" y="816137"/>
                  <a:pt x="7569433" y="701817"/>
                  <a:pt x="7675808" y="772733"/>
                </a:cubicBezTo>
                <a:cubicBezTo>
                  <a:pt x="7697268" y="837112"/>
                  <a:pt x="7677706" y="792002"/>
                  <a:pt x="7727324" y="862885"/>
                </a:cubicBezTo>
                <a:cubicBezTo>
                  <a:pt x="7745077" y="888246"/>
                  <a:pt x="7756949" y="918268"/>
                  <a:pt x="7778839" y="940158"/>
                </a:cubicBezTo>
                <a:cubicBezTo>
                  <a:pt x="7812176" y="973495"/>
                  <a:pt x="7853586" y="1009853"/>
                  <a:pt x="7868991" y="1056068"/>
                </a:cubicBezTo>
                <a:cubicBezTo>
                  <a:pt x="7877577" y="1081826"/>
                  <a:pt x="7879688" y="1110750"/>
                  <a:pt x="7894749" y="1133341"/>
                </a:cubicBezTo>
                <a:lnTo>
                  <a:pt x="7946264" y="1210614"/>
                </a:lnTo>
                <a:cubicBezTo>
                  <a:pt x="7950557" y="1227786"/>
                  <a:pt x="7952928" y="1245557"/>
                  <a:pt x="7959143" y="1262130"/>
                </a:cubicBezTo>
                <a:cubicBezTo>
                  <a:pt x="7993010" y="1352442"/>
                  <a:pt x="7973295" y="1277553"/>
                  <a:pt x="8010659" y="1352282"/>
                </a:cubicBezTo>
                <a:cubicBezTo>
                  <a:pt x="8035725" y="1402415"/>
                  <a:pt x="8011653" y="1384654"/>
                  <a:pt x="8036416" y="1442434"/>
                </a:cubicBezTo>
                <a:cubicBezTo>
                  <a:pt x="8042513" y="1456661"/>
                  <a:pt x="8055252" y="1467227"/>
                  <a:pt x="8062174" y="1481071"/>
                </a:cubicBezTo>
                <a:cubicBezTo>
                  <a:pt x="8068245" y="1493213"/>
                  <a:pt x="8069705" y="1507229"/>
                  <a:pt x="8075053" y="1519707"/>
                </a:cubicBezTo>
                <a:cubicBezTo>
                  <a:pt x="8082616" y="1537354"/>
                  <a:pt x="8093248" y="1553576"/>
                  <a:pt x="8100811" y="1571223"/>
                </a:cubicBezTo>
                <a:cubicBezTo>
                  <a:pt x="8106159" y="1583701"/>
                  <a:pt x="8108342" y="1597381"/>
                  <a:pt x="8113690" y="1609859"/>
                </a:cubicBezTo>
                <a:cubicBezTo>
                  <a:pt x="8121253" y="1627505"/>
                  <a:pt x="8131884" y="1643729"/>
                  <a:pt x="8139447" y="1661375"/>
                </a:cubicBezTo>
                <a:cubicBezTo>
                  <a:pt x="8144795" y="1673853"/>
                  <a:pt x="8146978" y="1687534"/>
                  <a:pt x="8152326" y="1700012"/>
                </a:cubicBezTo>
                <a:cubicBezTo>
                  <a:pt x="8159889" y="1717658"/>
                  <a:pt x="8170954" y="1733702"/>
                  <a:pt x="8178084" y="1751527"/>
                </a:cubicBezTo>
                <a:cubicBezTo>
                  <a:pt x="8188168" y="1776736"/>
                  <a:pt x="8197257" y="1802460"/>
                  <a:pt x="8203842" y="1828800"/>
                </a:cubicBezTo>
                <a:cubicBezTo>
                  <a:pt x="8208135" y="1845972"/>
                  <a:pt x="8209749" y="1864047"/>
                  <a:pt x="8216721" y="1880316"/>
                </a:cubicBezTo>
                <a:cubicBezTo>
                  <a:pt x="8222818" y="1894543"/>
                  <a:pt x="8233892" y="1906073"/>
                  <a:pt x="8242478" y="1918952"/>
                </a:cubicBezTo>
                <a:cubicBezTo>
                  <a:pt x="8246771" y="1936124"/>
                  <a:pt x="8249142" y="1953895"/>
                  <a:pt x="8255357" y="1970468"/>
                </a:cubicBezTo>
                <a:cubicBezTo>
                  <a:pt x="8262098" y="1988444"/>
                  <a:pt x="8276063" y="2003461"/>
                  <a:pt x="8281115" y="2021983"/>
                </a:cubicBezTo>
                <a:cubicBezTo>
                  <a:pt x="8289102" y="2051269"/>
                  <a:pt x="8286632" y="2082686"/>
                  <a:pt x="8293994" y="2112135"/>
                </a:cubicBezTo>
                <a:cubicBezTo>
                  <a:pt x="8303872" y="2151646"/>
                  <a:pt x="8322754" y="2188534"/>
                  <a:pt x="8332631" y="2228045"/>
                </a:cubicBezTo>
                <a:lnTo>
                  <a:pt x="8345509" y="2279561"/>
                </a:lnTo>
                <a:cubicBezTo>
                  <a:pt x="8349802" y="2326783"/>
                  <a:pt x="8348315" y="2374893"/>
                  <a:pt x="8358388" y="2421228"/>
                </a:cubicBezTo>
                <a:cubicBezTo>
                  <a:pt x="8369924" y="2474291"/>
                  <a:pt x="8396734" y="2523094"/>
                  <a:pt x="8409904" y="2575775"/>
                </a:cubicBezTo>
                <a:cubicBezTo>
                  <a:pt x="8414197" y="2592947"/>
                  <a:pt x="8418943" y="2610011"/>
                  <a:pt x="8422783" y="2627290"/>
                </a:cubicBezTo>
                <a:cubicBezTo>
                  <a:pt x="8436060" y="2687034"/>
                  <a:pt x="8432839" y="2688243"/>
                  <a:pt x="8448540" y="2743200"/>
                </a:cubicBezTo>
                <a:cubicBezTo>
                  <a:pt x="8452269" y="2756253"/>
                  <a:pt x="8458126" y="2768667"/>
                  <a:pt x="8461419" y="2781837"/>
                </a:cubicBezTo>
                <a:cubicBezTo>
                  <a:pt x="8466728" y="2803073"/>
                  <a:pt x="8469549" y="2824863"/>
                  <a:pt x="8474298" y="2846231"/>
                </a:cubicBezTo>
                <a:cubicBezTo>
                  <a:pt x="8485080" y="2894748"/>
                  <a:pt x="8485713" y="2893356"/>
                  <a:pt x="8500056" y="2936383"/>
                </a:cubicBezTo>
                <a:cubicBezTo>
                  <a:pt x="8504349" y="2966434"/>
                  <a:pt x="8512935" y="2996179"/>
                  <a:pt x="8512935" y="3026535"/>
                </a:cubicBezTo>
                <a:cubicBezTo>
                  <a:pt x="8512935" y="3389674"/>
                  <a:pt x="8530563" y="3303757"/>
                  <a:pt x="8487177" y="3477296"/>
                </a:cubicBezTo>
                <a:cubicBezTo>
                  <a:pt x="8448716" y="3861900"/>
                  <a:pt x="8492541" y="3388815"/>
                  <a:pt x="8461419" y="4275786"/>
                </a:cubicBezTo>
                <a:cubicBezTo>
                  <a:pt x="8459100" y="4341881"/>
                  <a:pt x="8447262" y="4326615"/>
                  <a:pt x="8435662" y="4378817"/>
                </a:cubicBezTo>
                <a:cubicBezTo>
                  <a:pt x="8429997" y="4404308"/>
                  <a:pt x="8428254" y="4430557"/>
                  <a:pt x="8422783" y="4456090"/>
                </a:cubicBezTo>
                <a:cubicBezTo>
                  <a:pt x="8415365" y="4490705"/>
                  <a:pt x="8405611" y="4524777"/>
                  <a:pt x="8397025" y="4559121"/>
                </a:cubicBezTo>
                <a:cubicBezTo>
                  <a:pt x="8385448" y="4605429"/>
                  <a:pt x="8379442" y="4625983"/>
                  <a:pt x="8371267" y="4675031"/>
                </a:cubicBezTo>
                <a:cubicBezTo>
                  <a:pt x="8366276" y="4704974"/>
                  <a:pt x="8363818" y="4735317"/>
                  <a:pt x="8358388" y="4765183"/>
                </a:cubicBezTo>
                <a:cubicBezTo>
                  <a:pt x="8335479" y="4891184"/>
                  <a:pt x="8356274" y="4752882"/>
                  <a:pt x="8332631" y="4855335"/>
                </a:cubicBezTo>
                <a:cubicBezTo>
                  <a:pt x="8328041" y="4875225"/>
                  <a:pt x="8304287" y="5026638"/>
                  <a:pt x="8281115" y="5061397"/>
                </a:cubicBezTo>
                <a:lnTo>
                  <a:pt x="8255357" y="5100034"/>
                </a:lnTo>
                <a:cubicBezTo>
                  <a:pt x="8251064" y="5117206"/>
                  <a:pt x="8249450" y="5135281"/>
                  <a:pt x="8242478" y="5151550"/>
                </a:cubicBezTo>
                <a:cubicBezTo>
                  <a:pt x="8236381" y="5165777"/>
                  <a:pt x="8224400" y="5176747"/>
                  <a:pt x="8216721" y="5190186"/>
                </a:cubicBezTo>
                <a:cubicBezTo>
                  <a:pt x="8151370" y="5304552"/>
                  <a:pt x="8227953" y="5186219"/>
                  <a:pt x="8165205" y="5280338"/>
                </a:cubicBezTo>
                <a:cubicBezTo>
                  <a:pt x="8140133" y="5355555"/>
                  <a:pt x="8171943" y="5286480"/>
                  <a:pt x="8113690" y="5344733"/>
                </a:cubicBezTo>
                <a:cubicBezTo>
                  <a:pt x="8102745" y="5355678"/>
                  <a:pt x="8097841" y="5371478"/>
                  <a:pt x="8087932" y="5383369"/>
                </a:cubicBezTo>
                <a:cubicBezTo>
                  <a:pt x="8076272" y="5397361"/>
                  <a:pt x="8060955" y="5408014"/>
                  <a:pt x="8049295" y="5422006"/>
                </a:cubicBezTo>
                <a:cubicBezTo>
                  <a:pt x="8039386" y="5433897"/>
                  <a:pt x="8033447" y="5448751"/>
                  <a:pt x="8023538" y="5460642"/>
                </a:cubicBezTo>
                <a:cubicBezTo>
                  <a:pt x="8011878" y="5474634"/>
                  <a:pt x="7996561" y="5485287"/>
                  <a:pt x="7984901" y="5499279"/>
                </a:cubicBezTo>
                <a:cubicBezTo>
                  <a:pt x="7974992" y="5511170"/>
                  <a:pt x="7970088" y="5526971"/>
                  <a:pt x="7959143" y="5537916"/>
                </a:cubicBezTo>
                <a:cubicBezTo>
                  <a:pt x="7928530" y="5568529"/>
                  <a:pt x="7881488" y="5576679"/>
                  <a:pt x="7843233" y="5589431"/>
                </a:cubicBezTo>
                <a:lnTo>
                  <a:pt x="7727324" y="5628068"/>
                </a:lnTo>
                <a:lnTo>
                  <a:pt x="7688687" y="5640947"/>
                </a:lnTo>
                <a:cubicBezTo>
                  <a:pt x="7675808" y="5645240"/>
                  <a:pt x="7661346" y="5646296"/>
                  <a:pt x="7650050" y="5653826"/>
                </a:cubicBezTo>
                <a:cubicBezTo>
                  <a:pt x="7593200" y="5691725"/>
                  <a:pt x="7626592" y="5676547"/>
                  <a:pt x="7547019" y="5692462"/>
                </a:cubicBezTo>
                <a:cubicBezTo>
                  <a:pt x="7534140" y="5701048"/>
                  <a:pt x="7522876" y="5712785"/>
                  <a:pt x="7508383" y="5718220"/>
                </a:cubicBezTo>
                <a:cubicBezTo>
                  <a:pt x="7487887" y="5725906"/>
                  <a:pt x="7465580" y="5727500"/>
                  <a:pt x="7443988" y="5731099"/>
                </a:cubicBezTo>
                <a:cubicBezTo>
                  <a:pt x="7252300" y="5763047"/>
                  <a:pt x="7441194" y="5726506"/>
                  <a:pt x="7289442" y="5756857"/>
                </a:cubicBezTo>
                <a:lnTo>
                  <a:pt x="6323526" y="5743978"/>
                </a:lnTo>
                <a:cubicBezTo>
                  <a:pt x="6284663" y="5743053"/>
                  <a:pt x="6246331" y="5734619"/>
                  <a:pt x="6207616" y="5731099"/>
                </a:cubicBezTo>
                <a:cubicBezTo>
                  <a:pt x="6151873" y="5726031"/>
                  <a:pt x="6095999" y="5722513"/>
                  <a:pt x="6040191" y="5718220"/>
                </a:cubicBezTo>
                <a:cubicBezTo>
                  <a:pt x="5913187" y="5686468"/>
                  <a:pt x="6088270" y="5727598"/>
                  <a:pt x="5859887" y="5692462"/>
                </a:cubicBezTo>
                <a:cubicBezTo>
                  <a:pt x="5846469" y="5690398"/>
                  <a:pt x="5834793" y="5680517"/>
                  <a:pt x="5821250" y="5679583"/>
                </a:cubicBezTo>
                <a:cubicBezTo>
                  <a:pt x="5709816" y="5671898"/>
                  <a:pt x="5598025" y="5670788"/>
                  <a:pt x="5486400" y="5666704"/>
                </a:cubicBezTo>
                <a:cubicBezTo>
                  <a:pt x="4610897" y="5634674"/>
                  <a:pt x="5029515" y="5653534"/>
                  <a:pt x="4494726" y="5628068"/>
                </a:cubicBezTo>
                <a:cubicBezTo>
                  <a:pt x="4432164" y="5620248"/>
                  <a:pt x="4386302" y="5617060"/>
                  <a:pt x="4327301" y="5602310"/>
                </a:cubicBezTo>
                <a:cubicBezTo>
                  <a:pt x="4314131" y="5599017"/>
                  <a:pt x="4302172" y="5590782"/>
                  <a:pt x="4288664" y="5589431"/>
                </a:cubicBezTo>
                <a:cubicBezTo>
                  <a:pt x="4258762" y="5586441"/>
                  <a:pt x="4507605" y="5591577"/>
                  <a:pt x="4237149" y="5589431"/>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672" y="3048"/>
            <a:ext cx="1828800" cy="1569660"/>
          </a:xfrm>
          <a:prstGeom prst="rect">
            <a:avLst/>
          </a:prstGeom>
          <a:noFill/>
        </p:spPr>
        <p:txBody>
          <a:bodyPr wrap="square" rtlCol="0">
            <a:spAutoFit/>
          </a:bodyPr>
          <a:lstStyle/>
          <a:p>
            <a:r>
              <a:rPr lang="en-US" sz="2400" dirty="0"/>
              <a:t>Social contract</a:t>
            </a:r>
            <a:endParaRPr lang="en-US" sz="2400" dirty="0">
              <a:sym typeface="Wingdings" panose="05000000000000000000" pitchFamily="2" charset="2"/>
            </a:endParaRPr>
          </a:p>
          <a:p>
            <a:r>
              <a:rPr lang="en-US" sz="2400" dirty="0">
                <a:sym typeface="Wingdings" panose="05000000000000000000" pitchFamily="2" charset="2"/>
              </a:rPr>
              <a:t>create government</a:t>
            </a:r>
            <a:endParaRPr lang="en-US" sz="2400" dirty="0"/>
          </a:p>
        </p:txBody>
      </p:sp>
    </p:spTree>
    <p:extLst>
      <p:ext uri="{BB962C8B-B14F-4D97-AF65-F5344CB8AC3E}">
        <p14:creationId xmlns:p14="http://schemas.microsoft.com/office/powerpoint/2010/main" val="124992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HOBBES</a:t>
            </a:r>
          </a:p>
        </p:txBody>
      </p:sp>
      <p:sp>
        <p:nvSpPr>
          <p:cNvPr id="3" name="Content Placeholder 2"/>
          <p:cNvSpPr>
            <a:spLocks noGrp="1"/>
          </p:cNvSpPr>
          <p:nvPr>
            <p:ph idx="1"/>
          </p:nvPr>
        </p:nvSpPr>
        <p:spPr>
          <a:xfrm>
            <a:off x="457200" y="1066800"/>
            <a:ext cx="8229600" cy="5410200"/>
          </a:xfrm>
        </p:spPr>
        <p:txBody>
          <a:bodyPr>
            <a:noAutofit/>
          </a:bodyPr>
          <a:lstStyle/>
          <a:p>
            <a:pPr marL="0" indent="0">
              <a:buNone/>
            </a:pPr>
            <a:r>
              <a:rPr lang="en-US" sz="2800" dirty="0"/>
              <a:t>In such condition as the state of nature there is </a:t>
            </a:r>
          </a:p>
          <a:p>
            <a:pPr lvl="1">
              <a:buFont typeface="Arial" panose="020B0604020202020204" pitchFamily="34" charset="0"/>
              <a:buChar char="•"/>
            </a:pPr>
            <a:r>
              <a:rPr lang="en-US" dirty="0"/>
              <a:t>no place for industry </a:t>
            </a:r>
          </a:p>
          <a:p>
            <a:pPr lvl="1">
              <a:buFont typeface="Arial" panose="020B0604020202020204" pitchFamily="34" charset="0"/>
              <a:buChar char="•"/>
            </a:pPr>
            <a:r>
              <a:rPr lang="en-US" dirty="0"/>
              <a:t>no culture of the earth </a:t>
            </a:r>
          </a:p>
          <a:p>
            <a:pPr lvl="1">
              <a:buFont typeface="Arial" panose="020B0604020202020204" pitchFamily="34" charset="0"/>
              <a:buChar char="•"/>
            </a:pPr>
            <a:r>
              <a:rPr lang="en-US" dirty="0"/>
              <a:t>no navigation</a:t>
            </a:r>
          </a:p>
          <a:p>
            <a:pPr lvl="1">
              <a:buFont typeface="Arial" panose="020B0604020202020204" pitchFamily="34" charset="0"/>
              <a:buChar char="•"/>
            </a:pPr>
            <a:r>
              <a:rPr lang="en-US" dirty="0"/>
              <a:t>nor use of the commodities that may be imported by sea </a:t>
            </a:r>
          </a:p>
          <a:p>
            <a:pPr lvl="1">
              <a:buFont typeface="Arial" panose="020B0604020202020204" pitchFamily="34" charset="0"/>
              <a:buChar char="•"/>
            </a:pPr>
            <a:r>
              <a:rPr lang="en-US" dirty="0"/>
              <a:t>no commodious building </a:t>
            </a:r>
          </a:p>
          <a:p>
            <a:pPr lvl="1">
              <a:buFont typeface="Arial" panose="020B0604020202020204" pitchFamily="34" charset="0"/>
              <a:buChar char="•"/>
            </a:pPr>
            <a:r>
              <a:rPr lang="en-US" dirty="0"/>
              <a:t>no knowledge of the face of the earth</a:t>
            </a:r>
          </a:p>
          <a:p>
            <a:pPr lvl="1">
              <a:buFont typeface="Arial" panose="020B0604020202020204" pitchFamily="34" charset="0"/>
              <a:buChar char="•"/>
            </a:pPr>
            <a:r>
              <a:rPr lang="en-US" dirty="0"/>
              <a:t>no account of time, arts, letters, or society</a:t>
            </a:r>
          </a:p>
          <a:p>
            <a:pPr marL="0" lvl="0" indent="0">
              <a:buNone/>
            </a:pPr>
            <a:r>
              <a:rPr lang="en-US" sz="1800" dirty="0">
                <a:solidFill>
                  <a:prstClr val="black"/>
                </a:solidFill>
              </a:rPr>
              <a:t>¤</a:t>
            </a:r>
          </a:p>
          <a:p>
            <a:pPr marL="457200" lvl="1" indent="0">
              <a:buNone/>
            </a:pPr>
            <a:endParaRPr lang="en-US" dirty="0"/>
          </a:p>
        </p:txBody>
      </p:sp>
    </p:spTree>
    <p:extLst>
      <p:ext uri="{BB962C8B-B14F-4D97-AF65-F5344CB8AC3E}">
        <p14:creationId xmlns:p14="http://schemas.microsoft.com/office/powerpoint/2010/main" val="319908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HOBBES</a:t>
            </a:r>
          </a:p>
        </p:txBody>
      </p:sp>
      <p:sp>
        <p:nvSpPr>
          <p:cNvPr id="3" name="Content Placeholder 2"/>
          <p:cNvSpPr>
            <a:spLocks noGrp="1"/>
          </p:cNvSpPr>
          <p:nvPr>
            <p:ph idx="1"/>
          </p:nvPr>
        </p:nvSpPr>
        <p:spPr>
          <a:xfrm>
            <a:off x="457200" y="1066800"/>
            <a:ext cx="8229600" cy="5410200"/>
          </a:xfrm>
        </p:spPr>
        <p:txBody>
          <a:bodyPr>
            <a:normAutofit/>
          </a:bodyPr>
          <a:lstStyle/>
          <a:p>
            <a:pPr marL="0" indent="0">
              <a:buNone/>
            </a:pPr>
            <a:r>
              <a:rPr lang="en-US" sz="2800" dirty="0"/>
              <a:t>…instead, there is, which is worst of all</a:t>
            </a:r>
          </a:p>
          <a:p>
            <a:r>
              <a:rPr lang="en-US" sz="2800" dirty="0"/>
              <a:t>continual fear, and danger of violent death</a:t>
            </a:r>
          </a:p>
          <a:p>
            <a:r>
              <a:rPr lang="en-US" sz="2800" dirty="0"/>
              <a:t>and the life of man, solitary, poor, nasty, brutish, and short </a:t>
            </a:r>
          </a:p>
          <a:p>
            <a:pPr marL="0" lvl="0" indent="0">
              <a:buNone/>
            </a:pPr>
            <a:r>
              <a:rPr lang="en-US" sz="1800" dirty="0">
                <a:solidFill>
                  <a:prstClr val="black"/>
                </a:solidFill>
              </a:rPr>
              <a:t>¤</a:t>
            </a:r>
          </a:p>
          <a:p>
            <a:pPr marL="0" indent="0">
              <a:buNone/>
            </a:pPr>
            <a:endParaRPr lang="en-US" sz="2800" dirty="0"/>
          </a:p>
        </p:txBody>
      </p:sp>
    </p:spTree>
    <p:extLst>
      <p:ext uri="{BB962C8B-B14F-4D97-AF65-F5344CB8AC3E}">
        <p14:creationId xmlns:p14="http://schemas.microsoft.com/office/powerpoint/2010/main" val="53520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10600" cy="1981200"/>
          </a:xfrm>
        </p:spPr>
        <p:txBody>
          <a:bodyPr>
            <a:noAutofit/>
          </a:bodyPr>
          <a:lstStyle/>
          <a:p>
            <a:pPr algn="l"/>
            <a:r>
              <a:rPr lang="en-US" sz="2800" dirty="0"/>
              <a:t>Hobbes argues: “Where there is no common power, there is no law; where no law, no injustice… [thus] they are in that condition which is called war.”</a:t>
            </a:r>
          </a:p>
        </p:txBody>
      </p:sp>
      <p:sp>
        <p:nvSpPr>
          <p:cNvPr id="3" name="Subtitle 2"/>
          <p:cNvSpPr>
            <a:spLocks noGrp="1"/>
          </p:cNvSpPr>
          <p:nvPr>
            <p:ph type="subTitle" idx="1"/>
          </p:nvPr>
        </p:nvSpPr>
        <p:spPr>
          <a:xfrm>
            <a:off x="533400" y="2209800"/>
            <a:ext cx="6400800" cy="4114800"/>
          </a:xfrm>
        </p:spPr>
        <p:txBody>
          <a:bodyPr>
            <a:normAutofit/>
          </a:bodyPr>
          <a:lstStyle/>
          <a:p>
            <a:pPr marL="514350" indent="-514350" algn="l">
              <a:buFont typeface="Arial" panose="020B0604020202020204" pitchFamily="34" charset="0"/>
              <a:buChar char="•"/>
            </a:pPr>
            <a:r>
              <a:rPr lang="en-US" sz="2800" dirty="0">
                <a:solidFill>
                  <a:schemeClr val="tx1"/>
                </a:solidFill>
              </a:rPr>
              <a:t>States act on self-interests</a:t>
            </a:r>
          </a:p>
          <a:p>
            <a:pPr marL="514350" indent="-514350" algn="l">
              <a:buFont typeface="Arial" panose="020B0604020202020204" pitchFamily="34" charset="0"/>
              <a:buChar char="•"/>
            </a:pPr>
            <a:r>
              <a:rPr lang="en-US" sz="2800" dirty="0">
                <a:solidFill>
                  <a:schemeClr val="tx1"/>
                </a:solidFill>
              </a:rPr>
              <a:t>States battle for power</a:t>
            </a:r>
          </a:p>
          <a:p>
            <a:pPr marL="514350" indent="-514350" algn="l">
              <a:buFont typeface="Arial" panose="020B0604020202020204" pitchFamily="34" charset="0"/>
              <a:buChar char="•"/>
            </a:pPr>
            <a:r>
              <a:rPr lang="en-US" sz="2800" dirty="0">
                <a:solidFill>
                  <a:schemeClr val="tx1"/>
                </a:solidFill>
              </a:rPr>
              <a:t>Who would stop them?</a:t>
            </a:r>
          </a:p>
          <a:p>
            <a:pPr marL="514350" indent="-514350" algn="l">
              <a:buFont typeface="Arial" panose="020B0604020202020204" pitchFamily="34" charset="0"/>
              <a:buChar char="•"/>
            </a:pPr>
            <a:r>
              <a:rPr lang="en-US" sz="2800" dirty="0">
                <a:solidFill>
                  <a:schemeClr val="tx1"/>
                </a:solidFill>
              </a:rPr>
              <a:t>Either win or lose</a:t>
            </a:r>
          </a:p>
        </p:txBody>
      </p:sp>
    </p:spTree>
    <p:extLst>
      <p:ext uri="{BB962C8B-B14F-4D97-AF65-F5344CB8AC3E}">
        <p14:creationId xmlns:p14="http://schemas.microsoft.com/office/powerpoint/2010/main" val="3983295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753"/>
            <a:ext cx="8229600" cy="1600200"/>
          </a:xfrm>
        </p:spPr>
        <p:txBody>
          <a:bodyPr>
            <a:normAutofit/>
          </a:bodyPr>
          <a:lstStyle/>
          <a:p>
            <a:r>
              <a:rPr lang="en-US" dirty="0"/>
              <a:t>State of Nature</a:t>
            </a:r>
          </a:p>
        </p:txBody>
      </p:sp>
      <p:sp>
        <p:nvSpPr>
          <p:cNvPr id="3" name="Oval 2"/>
          <p:cNvSpPr/>
          <p:nvPr/>
        </p:nvSpPr>
        <p:spPr>
          <a:xfrm>
            <a:off x="1381259" y="22098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8400" y="4065588"/>
            <a:ext cx="329213" cy="256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905000"/>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819400"/>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3080" y="4193538"/>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0493" y="3505201"/>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0287" y="3349660"/>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4518" y="4065588"/>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016704"/>
            <a:ext cx="3572725" cy="2698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632994"/>
            <a:ext cx="3365500"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281906"/>
            <a:ext cx="3365500"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593" y="3800811"/>
            <a:ext cx="3365500"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Freeform 8"/>
          <p:cNvSpPr/>
          <p:nvPr/>
        </p:nvSpPr>
        <p:spPr>
          <a:xfrm>
            <a:off x="609600" y="1143000"/>
            <a:ext cx="8357638" cy="5605530"/>
          </a:xfrm>
          <a:custGeom>
            <a:avLst/>
            <a:gdLst>
              <a:gd name="connsiteX0" fmla="*/ 4237149 w 8516477"/>
              <a:gd name="connsiteY0" fmla="*/ 5589431 h 5756857"/>
              <a:gd name="connsiteX1" fmla="*/ 2665926 w 8516477"/>
              <a:gd name="connsiteY1" fmla="*/ 5576552 h 5756857"/>
              <a:gd name="connsiteX2" fmla="*/ 2575774 w 8516477"/>
              <a:gd name="connsiteY2" fmla="*/ 5550795 h 5756857"/>
              <a:gd name="connsiteX3" fmla="*/ 2472743 w 8516477"/>
              <a:gd name="connsiteY3" fmla="*/ 5537916 h 5756857"/>
              <a:gd name="connsiteX4" fmla="*/ 2382591 w 8516477"/>
              <a:gd name="connsiteY4" fmla="*/ 5525037 h 5756857"/>
              <a:gd name="connsiteX5" fmla="*/ 2253802 w 8516477"/>
              <a:gd name="connsiteY5" fmla="*/ 5499279 h 5756857"/>
              <a:gd name="connsiteX6" fmla="*/ 2189408 w 8516477"/>
              <a:gd name="connsiteY6" fmla="*/ 5486400 h 5756857"/>
              <a:gd name="connsiteX7" fmla="*/ 1957588 w 8516477"/>
              <a:gd name="connsiteY7" fmla="*/ 5473521 h 5756857"/>
              <a:gd name="connsiteX8" fmla="*/ 1893194 w 8516477"/>
              <a:gd name="connsiteY8" fmla="*/ 5460642 h 5756857"/>
              <a:gd name="connsiteX9" fmla="*/ 1841678 w 8516477"/>
              <a:gd name="connsiteY9" fmla="*/ 5447764 h 5756857"/>
              <a:gd name="connsiteX10" fmla="*/ 1674253 w 8516477"/>
              <a:gd name="connsiteY10" fmla="*/ 5422006 h 5756857"/>
              <a:gd name="connsiteX11" fmla="*/ 1596980 w 8516477"/>
              <a:gd name="connsiteY11" fmla="*/ 5396248 h 5756857"/>
              <a:gd name="connsiteX12" fmla="*/ 1532585 w 8516477"/>
              <a:gd name="connsiteY12" fmla="*/ 5383369 h 5756857"/>
              <a:gd name="connsiteX13" fmla="*/ 1455312 w 8516477"/>
              <a:gd name="connsiteY13" fmla="*/ 5357612 h 5756857"/>
              <a:gd name="connsiteX14" fmla="*/ 1403797 w 8516477"/>
              <a:gd name="connsiteY14" fmla="*/ 5344733 h 5756857"/>
              <a:gd name="connsiteX15" fmla="*/ 1326524 w 8516477"/>
              <a:gd name="connsiteY15" fmla="*/ 5318975 h 5756857"/>
              <a:gd name="connsiteX16" fmla="*/ 1275008 w 8516477"/>
              <a:gd name="connsiteY16" fmla="*/ 5293217 h 5756857"/>
              <a:gd name="connsiteX17" fmla="*/ 1223493 w 8516477"/>
              <a:gd name="connsiteY17" fmla="*/ 5280338 h 5756857"/>
              <a:gd name="connsiteX18" fmla="*/ 1081825 w 8516477"/>
              <a:gd name="connsiteY18" fmla="*/ 5203065 h 5756857"/>
              <a:gd name="connsiteX19" fmla="*/ 1030309 w 8516477"/>
              <a:gd name="connsiteY19" fmla="*/ 5177307 h 5756857"/>
              <a:gd name="connsiteX20" fmla="*/ 940157 w 8516477"/>
              <a:gd name="connsiteY20" fmla="*/ 5112913 h 5756857"/>
              <a:gd name="connsiteX21" fmla="*/ 875763 w 8516477"/>
              <a:gd name="connsiteY21" fmla="*/ 5087155 h 5756857"/>
              <a:gd name="connsiteX22" fmla="*/ 734095 w 8516477"/>
              <a:gd name="connsiteY22" fmla="*/ 4971245 h 5756857"/>
              <a:gd name="connsiteX23" fmla="*/ 695459 w 8516477"/>
              <a:gd name="connsiteY23" fmla="*/ 4945488 h 5756857"/>
              <a:gd name="connsiteX24" fmla="*/ 553791 w 8516477"/>
              <a:gd name="connsiteY24" fmla="*/ 4816699 h 5756857"/>
              <a:gd name="connsiteX25" fmla="*/ 425002 w 8516477"/>
              <a:gd name="connsiteY25" fmla="*/ 4649273 h 5756857"/>
              <a:gd name="connsiteX26" fmla="*/ 386366 w 8516477"/>
              <a:gd name="connsiteY26" fmla="*/ 4559121 h 5756857"/>
              <a:gd name="connsiteX27" fmla="*/ 347729 w 8516477"/>
              <a:gd name="connsiteY27" fmla="*/ 4520485 h 5756857"/>
              <a:gd name="connsiteX28" fmla="*/ 309093 w 8516477"/>
              <a:gd name="connsiteY28" fmla="*/ 4430333 h 5756857"/>
              <a:gd name="connsiteX29" fmla="*/ 296214 w 8516477"/>
              <a:gd name="connsiteY29" fmla="*/ 4391696 h 5756857"/>
              <a:gd name="connsiteX30" fmla="*/ 270456 w 8516477"/>
              <a:gd name="connsiteY30" fmla="*/ 4340181 h 5756857"/>
              <a:gd name="connsiteX31" fmla="*/ 257577 w 8516477"/>
              <a:gd name="connsiteY31" fmla="*/ 4301544 h 5756857"/>
              <a:gd name="connsiteX32" fmla="*/ 231819 w 8516477"/>
              <a:gd name="connsiteY32" fmla="*/ 4237150 h 5756857"/>
              <a:gd name="connsiteX33" fmla="*/ 218940 w 8516477"/>
              <a:gd name="connsiteY33" fmla="*/ 4159876 h 5756857"/>
              <a:gd name="connsiteX34" fmla="*/ 193183 w 8516477"/>
              <a:gd name="connsiteY34" fmla="*/ 4082603 h 5756857"/>
              <a:gd name="connsiteX35" fmla="*/ 180304 w 8516477"/>
              <a:gd name="connsiteY35" fmla="*/ 4031088 h 5756857"/>
              <a:gd name="connsiteX36" fmla="*/ 167425 w 8516477"/>
              <a:gd name="connsiteY36" fmla="*/ 3928057 h 5756857"/>
              <a:gd name="connsiteX37" fmla="*/ 128788 w 8516477"/>
              <a:gd name="connsiteY37" fmla="*/ 3825026 h 5756857"/>
              <a:gd name="connsiteX38" fmla="*/ 103031 w 8516477"/>
              <a:gd name="connsiteY38" fmla="*/ 3631842 h 5756857"/>
              <a:gd name="connsiteX39" fmla="*/ 90152 w 8516477"/>
              <a:gd name="connsiteY39" fmla="*/ 3515933 h 5756857"/>
              <a:gd name="connsiteX40" fmla="*/ 77273 w 8516477"/>
              <a:gd name="connsiteY40" fmla="*/ 3464417 h 5756857"/>
              <a:gd name="connsiteX41" fmla="*/ 64394 w 8516477"/>
              <a:gd name="connsiteY41" fmla="*/ 3361386 h 5756857"/>
              <a:gd name="connsiteX42" fmla="*/ 38636 w 8516477"/>
              <a:gd name="connsiteY42" fmla="*/ 3245476 h 5756857"/>
              <a:gd name="connsiteX43" fmla="*/ 25757 w 8516477"/>
              <a:gd name="connsiteY43" fmla="*/ 3181082 h 5756857"/>
              <a:gd name="connsiteX44" fmla="*/ 0 w 8516477"/>
              <a:gd name="connsiteY44" fmla="*/ 2665927 h 5756857"/>
              <a:gd name="connsiteX45" fmla="*/ 12878 w 8516477"/>
              <a:gd name="connsiteY45" fmla="*/ 1867437 h 5756857"/>
              <a:gd name="connsiteX46" fmla="*/ 38636 w 8516477"/>
              <a:gd name="connsiteY46" fmla="*/ 1700012 h 5756857"/>
              <a:gd name="connsiteX47" fmla="*/ 51515 w 8516477"/>
              <a:gd name="connsiteY47" fmla="*/ 1661375 h 5756857"/>
              <a:gd name="connsiteX48" fmla="*/ 90152 w 8516477"/>
              <a:gd name="connsiteY48" fmla="*/ 1571223 h 5756857"/>
              <a:gd name="connsiteX49" fmla="*/ 141667 w 8516477"/>
              <a:gd name="connsiteY49" fmla="*/ 1455313 h 5756857"/>
              <a:gd name="connsiteX50" fmla="*/ 154546 w 8516477"/>
              <a:gd name="connsiteY50" fmla="*/ 1416676 h 5756857"/>
              <a:gd name="connsiteX51" fmla="*/ 180304 w 8516477"/>
              <a:gd name="connsiteY51" fmla="*/ 1365161 h 5756857"/>
              <a:gd name="connsiteX52" fmla="*/ 206062 w 8516477"/>
              <a:gd name="connsiteY52" fmla="*/ 1275009 h 5756857"/>
              <a:gd name="connsiteX53" fmla="*/ 231819 w 8516477"/>
              <a:gd name="connsiteY53" fmla="*/ 1223493 h 5756857"/>
              <a:gd name="connsiteX54" fmla="*/ 244698 w 8516477"/>
              <a:gd name="connsiteY54" fmla="*/ 1184857 h 5756857"/>
              <a:gd name="connsiteX55" fmla="*/ 296214 w 8516477"/>
              <a:gd name="connsiteY55" fmla="*/ 1081826 h 5756857"/>
              <a:gd name="connsiteX56" fmla="*/ 309093 w 8516477"/>
              <a:gd name="connsiteY56" fmla="*/ 1030310 h 5756857"/>
              <a:gd name="connsiteX57" fmla="*/ 360608 w 8516477"/>
              <a:gd name="connsiteY57" fmla="*/ 953037 h 5756857"/>
              <a:gd name="connsiteX58" fmla="*/ 399245 w 8516477"/>
              <a:gd name="connsiteY58" fmla="*/ 875764 h 5756857"/>
              <a:gd name="connsiteX59" fmla="*/ 412124 w 8516477"/>
              <a:gd name="connsiteY59" fmla="*/ 837127 h 5756857"/>
              <a:gd name="connsiteX60" fmla="*/ 502276 w 8516477"/>
              <a:gd name="connsiteY60" fmla="*/ 682581 h 5756857"/>
              <a:gd name="connsiteX61" fmla="*/ 553791 w 8516477"/>
              <a:gd name="connsiteY61" fmla="*/ 605307 h 5756857"/>
              <a:gd name="connsiteX62" fmla="*/ 579549 w 8516477"/>
              <a:gd name="connsiteY62" fmla="*/ 553792 h 5756857"/>
              <a:gd name="connsiteX63" fmla="*/ 618185 w 8516477"/>
              <a:gd name="connsiteY63" fmla="*/ 540913 h 5756857"/>
              <a:gd name="connsiteX64" fmla="*/ 656822 w 8516477"/>
              <a:gd name="connsiteY64" fmla="*/ 515155 h 5756857"/>
              <a:gd name="connsiteX65" fmla="*/ 759853 w 8516477"/>
              <a:gd name="connsiteY65" fmla="*/ 489397 h 5756857"/>
              <a:gd name="connsiteX66" fmla="*/ 850005 w 8516477"/>
              <a:gd name="connsiteY66" fmla="*/ 463640 h 5756857"/>
              <a:gd name="connsiteX67" fmla="*/ 940157 w 8516477"/>
              <a:gd name="connsiteY67" fmla="*/ 450761 h 5756857"/>
              <a:gd name="connsiteX68" fmla="*/ 1043188 w 8516477"/>
              <a:gd name="connsiteY68" fmla="*/ 425003 h 5756857"/>
              <a:gd name="connsiteX69" fmla="*/ 1146219 w 8516477"/>
              <a:gd name="connsiteY69" fmla="*/ 399245 h 5756857"/>
              <a:gd name="connsiteX70" fmla="*/ 1262129 w 8516477"/>
              <a:gd name="connsiteY70" fmla="*/ 373488 h 5756857"/>
              <a:gd name="connsiteX71" fmla="*/ 1300766 w 8516477"/>
              <a:gd name="connsiteY71" fmla="*/ 360609 h 5756857"/>
              <a:gd name="connsiteX72" fmla="*/ 1403797 w 8516477"/>
              <a:gd name="connsiteY72" fmla="*/ 334851 h 5756857"/>
              <a:gd name="connsiteX73" fmla="*/ 1455312 w 8516477"/>
              <a:gd name="connsiteY73" fmla="*/ 321972 h 5756857"/>
              <a:gd name="connsiteX74" fmla="*/ 1545464 w 8516477"/>
              <a:gd name="connsiteY74" fmla="*/ 309093 h 5756857"/>
              <a:gd name="connsiteX75" fmla="*/ 1648495 w 8516477"/>
              <a:gd name="connsiteY75" fmla="*/ 283335 h 5756857"/>
              <a:gd name="connsiteX76" fmla="*/ 2150771 w 8516477"/>
              <a:gd name="connsiteY76" fmla="*/ 257578 h 5756857"/>
              <a:gd name="connsiteX77" fmla="*/ 2524259 w 8516477"/>
              <a:gd name="connsiteY77" fmla="*/ 231820 h 5756857"/>
              <a:gd name="connsiteX78" fmla="*/ 2653047 w 8516477"/>
              <a:gd name="connsiteY78" fmla="*/ 218941 h 5756857"/>
              <a:gd name="connsiteX79" fmla="*/ 2794715 w 8516477"/>
              <a:gd name="connsiteY79" fmla="*/ 193183 h 5756857"/>
              <a:gd name="connsiteX80" fmla="*/ 2962140 w 8516477"/>
              <a:gd name="connsiteY80" fmla="*/ 180304 h 5756857"/>
              <a:gd name="connsiteX81" fmla="*/ 3206839 w 8516477"/>
              <a:gd name="connsiteY81" fmla="*/ 167426 h 5756857"/>
              <a:gd name="connsiteX82" fmla="*/ 3412901 w 8516477"/>
              <a:gd name="connsiteY82" fmla="*/ 154547 h 5756857"/>
              <a:gd name="connsiteX83" fmla="*/ 4262907 w 8516477"/>
              <a:gd name="connsiteY83" fmla="*/ 103031 h 5756857"/>
              <a:gd name="connsiteX84" fmla="*/ 4314422 w 8516477"/>
              <a:gd name="connsiteY84" fmla="*/ 90152 h 5756857"/>
              <a:gd name="connsiteX85" fmla="*/ 4378816 w 8516477"/>
              <a:gd name="connsiteY85" fmla="*/ 77273 h 5756857"/>
              <a:gd name="connsiteX86" fmla="*/ 4417453 w 8516477"/>
              <a:gd name="connsiteY86" fmla="*/ 64395 h 5756857"/>
              <a:gd name="connsiteX87" fmla="*/ 4481847 w 8516477"/>
              <a:gd name="connsiteY87" fmla="*/ 51516 h 5756857"/>
              <a:gd name="connsiteX88" fmla="*/ 4559121 w 8516477"/>
              <a:gd name="connsiteY88" fmla="*/ 25758 h 5756857"/>
              <a:gd name="connsiteX89" fmla="*/ 4687909 w 8516477"/>
              <a:gd name="connsiteY89" fmla="*/ 0 h 5756857"/>
              <a:gd name="connsiteX90" fmla="*/ 5396247 w 8516477"/>
              <a:gd name="connsiteY90" fmla="*/ 25758 h 5756857"/>
              <a:gd name="connsiteX91" fmla="*/ 5499278 w 8516477"/>
              <a:gd name="connsiteY91" fmla="*/ 51516 h 5756857"/>
              <a:gd name="connsiteX92" fmla="*/ 5782614 w 8516477"/>
              <a:gd name="connsiteY92" fmla="*/ 77273 h 5756857"/>
              <a:gd name="connsiteX93" fmla="*/ 5859887 w 8516477"/>
              <a:gd name="connsiteY93" fmla="*/ 90152 h 5756857"/>
              <a:gd name="connsiteX94" fmla="*/ 6606862 w 8516477"/>
              <a:gd name="connsiteY94" fmla="*/ 115910 h 5756857"/>
              <a:gd name="connsiteX95" fmla="*/ 6658377 w 8516477"/>
              <a:gd name="connsiteY95" fmla="*/ 141668 h 5756857"/>
              <a:gd name="connsiteX96" fmla="*/ 6774287 w 8516477"/>
              <a:gd name="connsiteY96" fmla="*/ 180304 h 5756857"/>
              <a:gd name="connsiteX97" fmla="*/ 6877318 w 8516477"/>
              <a:gd name="connsiteY97" fmla="*/ 231820 h 5756857"/>
              <a:gd name="connsiteX98" fmla="*/ 6915954 w 8516477"/>
              <a:gd name="connsiteY98" fmla="*/ 257578 h 5756857"/>
              <a:gd name="connsiteX99" fmla="*/ 6954591 w 8516477"/>
              <a:gd name="connsiteY99" fmla="*/ 270457 h 5756857"/>
              <a:gd name="connsiteX100" fmla="*/ 7044743 w 8516477"/>
              <a:gd name="connsiteY100" fmla="*/ 321972 h 5756857"/>
              <a:gd name="connsiteX101" fmla="*/ 7083380 w 8516477"/>
              <a:gd name="connsiteY101" fmla="*/ 334851 h 5756857"/>
              <a:gd name="connsiteX102" fmla="*/ 7147774 w 8516477"/>
              <a:gd name="connsiteY102" fmla="*/ 360609 h 5756857"/>
              <a:gd name="connsiteX103" fmla="*/ 7225047 w 8516477"/>
              <a:gd name="connsiteY103" fmla="*/ 425003 h 5756857"/>
              <a:gd name="connsiteX104" fmla="*/ 7276563 w 8516477"/>
              <a:gd name="connsiteY104" fmla="*/ 437882 h 5756857"/>
              <a:gd name="connsiteX105" fmla="*/ 7302321 w 8516477"/>
              <a:gd name="connsiteY105" fmla="*/ 476519 h 5756857"/>
              <a:gd name="connsiteX106" fmla="*/ 7379594 w 8516477"/>
              <a:gd name="connsiteY106" fmla="*/ 502276 h 5756857"/>
              <a:gd name="connsiteX107" fmla="*/ 7443988 w 8516477"/>
              <a:gd name="connsiteY107" fmla="*/ 540913 h 5756857"/>
              <a:gd name="connsiteX108" fmla="*/ 7547019 w 8516477"/>
              <a:gd name="connsiteY108" fmla="*/ 631065 h 5756857"/>
              <a:gd name="connsiteX109" fmla="*/ 7675808 w 8516477"/>
              <a:gd name="connsiteY109" fmla="*/ 772733 h 5756857"/>
              <a:gd name="connsiteX110" fmla="*/ 7727324 w 8516477"/>
              <a:gd name="connsiteY110" fmla="*/ 862885 h 5756857"/>
              <a:gd name="connsiteX111" fmla="*/ 7778839 w 8516477"/>
              <a:gd name="connsiteY111" fmla="*/ 940158 h 5756857"/>
              <a:gd name="connsiteX112" fmla="*/ 7868991 w 8516477"/>
              <a:gd name="connsiteY112" fmla="*/ 1056068 h 5756857"/>
              <a:gd name="connsiteX113" fmla="*/ 7894749 w 8516477"/>
              <a:gd name="connsiteY113" fmla="*/ 1133341 h 5756857"/>
              <a:gd name="connsiteX114" fmla="*/ 7946264 w 8516477"/>
              <a:gd name="connsiteY114" fmla="*/ 1210614 h 5756857"/>
              <a:gd name="connsiteX115" fmla="*/ 7959143 w 8516477"/>
              <a:gd name="connsiteY115" fmla="*/ 1262130 h 5756857"/>
              <a:gd name="connsiteX116" fmla="*/ 8010659 w 8516477"/>
              <a:gd name="connsiteY116" fmla="*/ 1352282 h 5756857"/>
              <a:gd name="connsiteX117" fmla="*/ 8036416 w 8516477"/>
              <a:gd name="connsiteY117" fmla="*/ 1442434 h 5756857"/>
              <a:gd name="connsiteX118" fmla="*/ 8062174 w 8516477"/>
              <a:gd name="connsiteY118" fmla="*/ 1481071 h 5756857"/>
              <a:gd name="connsiteX119" fmla="*/ 8075053 w 8516477"/>
              <a:gd name="connsiteY119" fmla="*/ 1519707 h 5756857"/>
              <a:gd name="connsiteX120" fmla="*/ 8100811 w 8516477"/>
              <a:gd name="connsiteY120" fmla="*/ 1571223 h 5756857"/>
              <a:gd name="connsiteX121" fmla="*/ 8113690 w 8516477"/>
              <a:gd name="connsiteY121" fmla="*/ 1609859 h 5756857"/>
              <a:gd name="connsiteX122" fmla="*/ 8139447 w 8516477"/>
              <a:gd name="connsiteY122" fmla="*/ 1661375 h 5756857"/>
              <a:gd name="connsiteX123" fmla="*/ 8152326 w 8516477"/>
              <a:gd name="connsiteY123" fmla="*/ 1700012 h 5756857"/>
              <a:gd name="connsiteX124" fmla="*/ 8178084 w 8516477"/>
              <a:gd name="connsiteY124" fmla="*/ 1751527 h 5756857"/>
              <a:gd name="connsiteX125" fmla="*/ 8203842 w 8516477"/>
              <a:gd name="connsiteY125" fmla="*/ 1828800 h 5756857"/>
              <a:gd name="connsiteX126" fmla="*/ 8216721 w 8516477"/>
              <a:gd name="connsiteY126" fmla="*/ 1880316 h 5756857"/>
              <a:gd name="connsiteX127" fmla="*/ 8242478 w 8516477"/>
              <a:gd name="connsiteY127" fmla="*/ 1918952 h 5756857"/>
              <a:gd name="connsiteX128" fmla="*/ 8255357 w 8516477"/>
              <a:gd name="connsiteY128" fmla="*/ 1970468 h 5756857"/>
              <a:gd name="connsiteX129" fmla="*/ 8281115 w 8516477"/>
              <a:gd name="connsiteY129" fmla="*/ 2021983 h 5756857"/>
              <a:gd name="connsiteX130" fmla="*/ 8293994 w 8516477"/>
              <a:gd name="connsiteY130" fmla="*/ 2112135 h 5756857"/>
              <a:gd name="connsiteX131" fmla="*/ 8332631 w 8516477"/>
              <a:gd name="connsiteY131" fmla="*/ 2228045 h 5756857"/>
              <a:gd name="connsiteX132" fmla="*/ 8345509 w 8516477"/>
              <a:gd name="connsiteY132" fmla="*/ 2279561 h 5756857"/>
              <a:gd name="connsiteX133" fmla="*/ 8358388 w 8516477"/>
              <a:gd name="connsiteY133" fmla="*/ 2421228 h 5756857"/>
              <a:gd name="connsiteX134" fmla="*/ 8409904 w 8516477"/>
              <a:gd name="connsiteY134" fmla="*/ 2575775 h 5756857"/>
              <a:gd name="connsiteX135" fmla="*/ 8422783 w 8516477"/>
              <a:gd name="connsiteY135" fmla="*/ 2627290 h 5756857"/>
              <a:gd name="connsiteX136" fmla="*/ 8448540 w 8516477"/>
              <a:gd name="connsiteY136" fmla="*/ 2743200 h 5756857"/>
              <a:gd name="connsiteX137" fmla="*/ 8461419 w 8516477"/>
              <a:gd name="connsiteY137" fmla="*/ 2781837 h 5756857"/>
              <a:gd name="connsiteX138" fmla="*/ 8474298 w 8516477"/>
              <a:gd name="connsiteY138" fmla="*/ 2846231 h 5756857"/>
              <a:gd name="connsiteX139" fmla="*/ 8500056 w 8516477"/>
              <a:gd name="connsiteY139" fmla="*/ 2936383 h 5756857"/>
              <a:gd name="connsiteX140" fmla="*/ 8512935 w 8516477"/>
              <a:gd name="connsiteY140" fmla="*/ 3026535 h 5756857"/>
              <a:gd name="connsiteX141" fmla="*/ 8487177 w 8516477"/>
              <a:gd name="connsiteY141" fmla="*/ 3477296 h 5756857"/>
              <a:gd name="connsiteX142" fmla="*/ 8461419 w 8516477"/>
              <a:gd name="connsiteY142" fmla="*/ 4275786 h 5756857"/>
              <a:gd name="connsiteX143" fmla="*/ 8435662 w 8516477"/>
              <a:gd name="connsiteY143" fmla="*/ 4378817 h 5756857"/>
              <a:gd name="connsiteX144" fmla="*/ 8422783 w 8516477"/>
              <a:gd name="connsiteY144" fmla="*/ 4456090 h 5756857"/>
              <a:gd name="connsiteX145" fmla="*/ 8397025 w 8516477"/>
              <a:gd name="connsiteY145" fmla="*/ 4559121 h 5756857"/>
              <a:gd name="connsiteX146" fmla="*/ 8371267 w 8516477"/>
              <a:gd name="connsiteY146" fmla="*/ 4675031 h 5756857"/>
              <a:gd name="connsiteX147" fmla="*/ 8358388 w 8516477"/>
              <a:gd name="connsiteY147" fmla="*/ 4765183 h 5756857"/>
              <a:gd name="connsiteX148" fmla="*/ 8332631 w 8516477"/>
              <a:gd name="connsiteY148" fmla="*/ 4855335 h 5756857"/>
              <a:gd name="connsiteX149" fmla="*/ 8281115 w 8516477"/>
              <a:gd name="connsiteY149" fmla="*/ 5061397 h 5756857"/>
              <a:gd name="connsiteX150" fmla="*/ 8255357 w 8516477"/>
              <a:gd name="connsiteY150" fmla="*/ 5100034 h 5756857"/>
              <a:gd name="connsiteX151" fmla="*/ 8242478 w 8516477"/>
              <a:gd name="connsiteY151" fmla="*/ 5151550 h 5756857"/>
              <a:gd name="connsiteX152" fmla="*/ 8216721 w 8516477"/>
              <a:gd name="connsiteY152" fmla="*/ 5190186 h 5756857"/>
              <a:gd name="connsiteX153" fmla="*/ 8165205 w 8516477"/>
              <a:gd name="connsiteY153" fmla="*/ 5280338 h 5756857"/>
              <a:gd name="connsiteX154" fmla="*/ 8113690 w 8516477"/>
              <a:gd name="connsiteY154" fmla="*/ 5344733 h 5756857"/>
              <a:gd name="connsiteX155" fmla="*/ 8087932 w 8516477"/>
              <a:gd name="connsiteY155" fmla="*/ 5383369 h 5756857"/>
              <a:gd name="connsiteX156" fmla="*/ 8049295 w 8516477"/>
              <a:gd name="connsiteY156" fmla="*/ 5422006 h 5756857"/>
              <a:gd name="connsiteX157" fmla="*/ 8023538 w 8516477"/>
              <a:gd name="connsiteY157" fmla="*/ 5460642 h 5756857"/>
              <a:gd name="connsiteX158" fmla="*/ 7984901 w 8516477"/>
              <a:gd name="connsiteY158" fmla="*/ 5499279 h 5756857"/>
              <a:gd name="connsiteX159" fmla="*/ 7959143 w 8516477"/>
              <a:gd name="connsiteY159" fmla="*/ 5537916 h 5756857"/>
              <a:gd name="connsiteX160" fmla="*/ 7843233 w 8516477"/>
              <a:gd name="connsiteY160" fmla="*/ 5589431 h 5756857"/>
              <a:gd name="connsiteX161" fmla="*/ 7727324 w 8516477"/>
              <a:gd name="connsiteY161" fmla="*/ 5628068 h 5756857"/>
              <a:gd name="connsiteX162" fmla="*/ 7688687 w 8516477"/>
              <a:gd name="connsiteY162" fmla="*/ 5640947 h 5756857"/>
              <a:gd name="connsiteX163" fmla="*/ 7650050 w 8516477"/>
              <a:gd name="connsiteY163" fmla="*/ 5653826 h 5756857"/>
              <a:gd name="connsiteX164" fmla="*/ 7547019 w 8516477"/>
              <a:gd name="connsiteY164" fmla="*/ 5692462 h 5756857"/>
              <a:gd name="connsiteX165" fmla="*/ 7508383 w 8516477"/>
              <a:gd name="connsiteY165" fmla="*/ 5718220 h 5756857"/>
              <a:gd name="connsiteX166" fmla="*/ 7443988 w 8516477"/>
              <a:gd name="connsiteY166" fmla="*/ 5731099 h 5756857"/>
              <a:gd name="connsiteX167" fmla="*/ 7289442 w 8516477"/>
              <a:gd name="connsiteY167" fmla="*/ 5756857 h 5756857"/>
              <a:gd name="connsiteX168" fmla="*/ 6323526 w 8516477"/>
              <a:gd name="connsiteY168" fmla="*/ 5743978 h 5756857"/>
              <a:gd name="connsiteX169" fmla="*/ 6207616 w 8516477"/>
              <a:gd name="connsiteY169" fmla="*/ 5731099 h 5756857"/>
              <a:gd name="connsiteX170" fmla="*/ 6040191 w 8516477"/>
              <a:gd name="connsiteY170" fmla="*/ 5718220 h 5756857"/>
              <a:gd name="connsiteX171" fmla="*/ 5859887 w 8516477"/>
              <a:gd name="connsiteY171" fmla="*/ 5692462 h 5756857"/>
              <a:gd name="connsiteX172" fmla="*/ 5821250 w 8516477"/>
              <a:gd name="connsiteY172" fmla="*/ 5679583 h 5756857"/>
              <a:gd name="connsiteX173" fmla="*/ 5486400 w 8516477"/>
              <a:gd name="connsiteY173" fmla="*/ 5666704 h 5756857"/>
              <a:gd name="connsiteX174" fmla="*/ 4494726 w 8516477"/>
              <a:gd name="connsiteY174" fmla="*/ 5628068 h 5756857"/>
              <a:gd name="connsiteX175" fmla="*/ 4327301 w 8516477"/>
              <a:gd name="connsiteY175" fmla="*/ 5602310 h 5756857"/>
              <a:gd name="connsiteX176" fmla="*/ 4288664 w 8516477"/>
              <a:gd name="connsiteY176" fmla="*/ 5589431 h 5756857"/>
              <a:gd name="connsiteX177" fmla="*/ 4237149 w 8516477"/>
              <a:gd name="connsiteY177" fmla="*/ 5589431 h 575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8516477" h="5756857">
                <a:moveTo>
                  <a:pt x="4237149" y="5589431"/>
                </a:moveTo>
                <a:lnTo>
                  <a:pt x="2665926" y="5576552"/>
                </a:lnTo>
                <a:cubicBezTo>
                  <a:pt x="2626529" y="5575927"/>
                  <a:pt x="2611807" y="5557346"/>
                  <a:pt x="2575774" y="5550795"/>
                </a:cubicBezTo>
                <a:cubicBezTo>
                  <a:pt x="2541721" y="5544604"/>
                  <a:pt x="2507050" y="5542490"/>
                  <a:pt x="2472743" y="5537916"/>
                </a:cubicBezTo>
                <a:cubicBezTo>
                  <a:pt x="2442654" y="5533904"/>
                  <a:pt x="2412485" y="5530312"/>
                  <a:pt x="2382591" y="5525037"/>
                </a:cubicBezTo>
                <a:cubicBezTo>
                  <a:pt x="2339477" y="5517429"/>
                  <a:pt x="2296732" y="5507865"/>
                  <a:pt x="2253802" y="5499279"/>
                </a:cubicBezTo>
                <a:cubicBezTo>
                  <a:pt x="2232337" y="5494986"/>
                  <a:pt x="2211264" y="5487614"/>
                  <a:pt x="2189408" y="5486400"/>
                </a:cubicBezTo>
                <a:lnTo>
                  <a:pt x="1957588" y="5473521"/>
                </a:lnTo>
                <a:cubicBezTo>
                  <a:pt x="1936123" y="5469228"/>
                  <a:pt x="1914563" y="5465390"/>
                  <a:pt x="1893194" y="5460642"/>
                </a:cubicBezTo>
                <a:cubicBezTo>
                  <a:pt x="1875915" y="5456802"/>
                  <a:pt x="1859035" y="5451235"/>
                  <a:pt x="1841678" y="5447764"/>
                </a:cubicBezTo>
                <a:cubicBezTo>
                  <a:pt x="1796998" y="5438828"/>
                  <a:pt x="1717560" y="5428193"/>
                  <a:pt x="1674253" y="5422006"/>
                </a:cubicBezTo>
                <a:cubicBezTo>
                  <a:pt x="1648495" y="5413420"/>
                  <a:pt x="1623604" y="5401573"/>
                  <a:pt x="1596980" y="5396248"/>
                </a:cubicBezTo>
                <a:cubicBezTo>
                  <a:pt x="1575515" y="5391955"/>
                  <a:pt x="1553704" y="5389129"/>
                  <a:pt x="1532585" y="5383369"/>
                </a:cubicBezTo>
                <a:cubicBezTo>
                  <a:pt x="1506391" y="5376225"/>
                  <a:pt x="1481652" y="5364197"/>
                  <a:pt x="1455312" y="5357612"/>
                </a:cubicBezTo>
                <a:cubicBezTo>
                  <a:pt x="1438140" y="5353319"/>
                  <a:pt x="1420751" y="5349819"/>
                  <a:pt x="1403797" y="5344733"/>
                </a:cubicBezTo>
                <a:cubicBezTo>
                  <a:pt x="1377791" y="5336931"/>
                  <a:pt x="1350809" y="5331117"/>
                  <a:pt x="1326524" y="5318975"/>
                </a:cubicBezTo>
                <a:cubicBezTo>
                  <a:pt x="1309352" y="5310389"/>
                  <a:pt x="1292984" y="5299958"/>
                  <a:pt x="1275008" y="5293217"/>
                </a:cubicBezTo>
                <a:cubicBezTo>
                  <a:pt x="1258435" y="5287002"/>
                  <a:pt x="1240665" y="5284631"/>
                  <a:pt x="1223493" y="5280338"/>
                </a:cubicBezTo>
                <a:cubicBezTo>
                  <a:pt x="1152907" y="5233283"/>
                  <a:pt x="1198699" y="5261502"/>
                  <a:pt x="1081825" y="5203065"/>
                </a:cubicBezTo>
                <a:cubicBezTo>
                  <a:pt x="1064653" y="5194479"/>
                  <a:pt x="1045668" y="5188826"/>
                  <a:pt x="1030309" y="5177307"/>
                </a:cubicBezTo>
                <a:cubicBezTo>
                  <a:pt x="1018642" y="5168556"/>
                  <a:pt x="958989" y="5122329"/>
                  <a:pt x="940157" y="5112913"/>
                </a:cubicBezTo>
                <a:cubicBezTo>
                  <a:pt x="919479" y="5102574"/>
                  <a:pt x="894813" y="5100252"/>
                  <a:pt x="875763" y="5087155"/>
                </a:cubicBezTo>
                <a:cubicBezTo>
                  <a:pt x="825485" y="5052588"/>
                  <a:pt x="784862" y="5005089"/>
                  <a:pt x="734095" y="4971245"/>
                </a:cubicBezTo>
                <a:cubicBezTo>
                  <a:pt x="721216" y="4962659"/>
                  <a:pt x="706964" y="4955842"/>
                  <a:pt x="695459" y="4945488"/>
                </a:cubicBezTo>
                <a:cubicBezTo>
                  <a:pt x="519918" y="4787500"/>
                  <a:pt x="674768" y="4907429"/>
                  <a:pt x="553791" y="4816699"/>
                </a:cubicBezTo>
                <a:cubicBezTo>
                  <a:pt x="463047" y="4680583"/>
                  <a:pt x="509353" y="4733624"/>
                  <a:pt x="425002" y="4649273"/>
                </a:cubicBezTo>
                <a:cubicBezTo>
                  <a:pt x="414492" y="4617742"/>
                  <a:pt x="406260" y="4586972"/>
                  <a:pt x="386366" y="4559121"/>
                </a:cubicBezTo>
                <a:cubicBezTo>
                  <a:pt x="375780" y="4544300"/>
                  <a:pt x="360608" y="4533364"/>
                  <a:pt x="347729" y="4520485"/>
                </a:cubicBezTo>
                <a:cubicBezTo>
                  <a:pt x="317525" y="4429874"/>
                  <a:pt x="356836" y="4541735"/>
                  <a:pt x="309093" y="4430333"/>
                </a:cubicBezTo>
                <a:cubicBezTo>
                  <a:pt x="303745" y="4417855"/>
                  <a:pt x="301562" y="4404174"/>
                  <a:pt x="296214" y="4391696"/>
                </a:cubicBezTo>
                <a:cubicBezTo>
                  <a:pt x="288651" y="4374050"/>
                  <a:pt x="278019" y="4357827"/>
                  <a:pt x="270456" y="4340181"/>
                </a:cubicBezTo>
                <a:cubicBezTo>
                  <a:pt x="265108" y="4327703"/>
                  <a:pt x="262344" y="4314255"/>
                  <a:pt x="257577" y="4301544"/>
                </a:cubicBezTo>
                <a:cubicBezTo>
                  <a:pt x="249460" y="4279898"/>
                  <a:pt x="240405" y="4258615"/>
                  <a:pt x="231819" y="4237150"/>
                </a:cubicBezTo>
                <a:cubicBezTo>
                  <a:pt x="227526" y="4211392"/>
                  <a:pt x="225273" y="4185210"/>
                  <a:pt x="218940" y="4159876"/>
                </a:cubicBezTo>
                <a:cubicBezTo>
                  <a:pt x="212355" y="4133536"/>
                  <a:pt x="200985" y="4108609"/>
                  <a:pt x="193183" y="4082603"/>
                </a:cubicBezTo>
                <a:cubicBezTo>
                  <a:pt x="188097" y="4065649"/>
                  <a:pt x="184597" y="4048260"/>
                  <a:pt x="180304" y="4031088"/>
                </a:cubicBezTo>
                <a:cubicBezTo>
                  <a:pt x="176011" y="3996744"/>
                  <a:pt x="173616" y="3962110"/>
                  <a:pt x="167425" y="3928057"/>
                </a:cubicBezTo>
                <a:cubicBezTo>
                  <a:pt x="164060" y="3909549"/>
                  <a:pt x="130937" y="3830399"/>
                  <a:pt x="128788" y="3825026"/>
                </a:cubicBezTo>
                <a:cubicBezTo>
                  <a:pt x="115876" y="3734642"/>
                  <a:pt x="114131" y="3726192"/>
                  <a:pt x="103031" y="3631842"/>
                </a:cubicBezTo>
                <a:cubicBezTo>
                  <a:pt x="98489" y="3593234"/>
                  <a:pt x="96063" y="3554355"/>
                  <a:pt x="90152" y="3515933"/>
                </a:cubicBezTo>
                <a:cubicBezTo>
                  <a:pt x="87460" y="3498438"/>
                  <a:pt x="80183" y="3481877"/>
                  <a:pt x="77273" y="3464417"/>
                </a:cubicBezTo>
                <a:cubicBezTo>
                  <a:pt x="71583" y="3430277"/>
                  <a:pt x="69657" y="3395594"/>
                  <a:pt x="64394" y="3361386"/>
                </a:cubicBezTo>
                <a:cubicBezTo>
                  <a:pt x="54684" y="3298270"/>
                  <a:pt x="51455" y="3303159"/>
                  <a:pt x="38636" y="3245476"/>
                </a:cubicBezTo>
                <a:cubicBezTo>
                  <a:pt x="33887" y="3224108"/>
                  <a:pt x="30050" y="3202547"/>
                  <a:pt x="25757" y="3181082"/>
                </a:cubicBezTo>
                <a:cubicBezTo>
                  <a:pt x="21052" y="3096395"/>
                  <a:pt x="0" y="2731522"/>
                  <a:pt x="0" y="2665927"/>
                </a:cubicBezTo>
                <a:cubicBezTo>
                  <a:pt x="0" y="2399729"/>
                  <a:pt x="5383" y="2133529"/>
                  <a:pt x="12878" y="1867437"/>
                </a:cubicBezTo>
                <a:cubicBezTo>
                  <a:pt x="14662" y="1804103"/>
                  <a:pt x="22270" y="1757292"/>
                  <a:pt x="38636" y="1700012"/>
                </a:cubicBezTo>
                <a:cubicBezTo>
                  <a:pt x="42366" y="1686959"/>
                  <a:pt x="47785" y="1674428"/>
                  <a:pt x="51515" y="1661375"/>
                </a:cubicBezTo>
                <a:cubicBezTo>
                  <a:pt x="72306" y="1588606"/>
                  <a:pt x="50939" y="1630041"/>
                  <a:pt x="90152" y="1571223"/>
                </a:cubicBezTo>
                <a:cubicBezTo>
                  <a:pt x="119163" y="1484190"/>
                  <a:pt x="82057" y="1589437"/>
                  <a:pt x="141667" y="1455313"/>
                </a:cubicBezTo>
                <a:cubicBezTo>
                  <a:pt x="147181" y="1442907"/>
                  <a:pt x="149198" y="1429154"/>
                  <a:pt x="154546" y="1416676"/>
                </a:cubicBezTo>
                <a:cubicBezTo>
                  <a:pt x="162109" y="1399030"/>
                  <a:pt x="171718" y="1382333"/>
                  <a:pt x="180304" y="1365161"/>
                </a:cubicBezTo>
                <a:cubicBezTo>
                  <a:pt x="186841" y="1339015"/>
                  <a:pt x="194975" y="1300879"/>
                  <a:pt x="206062" y="1275009"/>
                </a:cubicBezTo>
                <a:cubicBezTo>
                  <a:pt x="213625" y="1257363"/>
                  <a:pt x="224256" y="1241139"/>
                  <a:pt x="231819" y="1223493"/>
                </a:cubicBezTo>
                <a:cubicBezTo>
                  <a:pt x="237167" y="1211015"/>
                  <a:pt x="239080" y="1197216"/>
                  <a:pt x="244698" y="1184857"/>
                </a:cubicBezTo>
                <a:cubicBezTo>
                  <a:pt x="260587" y="1149901"/>
                  <a:pt x="296214" y="1081826"/>
                  <a:pt x="296214" y="1081826"/>
                </a:cubicBezTo>
                <a:cubicBezTo>
                  <a:pt x="300507" y="1064654"/>
                  <a:pt x="301177" y="1046142"/>
                  <a:pt x="309093" y="1030310"/>
                </a:cubicBezTo>
                <a:cubicBezTo>
                  <a:pt x="322937" y="1002621"/>
                  <a:pt x="360608" y="953037"/>
                  <a:pt x="360608" y="953037"/>
                </a:cubicBezTo>
                <a:cubicBezTo>
                  <a:pt x="392980" y="855921"/>
                  <a:pt x="349312" y="975628"/>
                  <a:pt x="399245" y="875764"/>
                </a:cubicBezTo>
                <a:cubicBezTo>
                  <a:pt x="405316" y="863622"/>
                  <a:pt x="406506" y="849486"/>
                  <a:pt x="412124" y="837127"/>
                </a:cubicBezTo>
                <a:cubicBezTo>
                  <a:pt x="459136" y="733700"/>
                  <a:pt x="448484" y="754302"/>
                  <a:pt x="502276" y="682581"/>
                </a:cubicBezTo>
                <a:cubicBezTo>
                  <a:pt x="529900" y="599703"/>
                  <a:pt x="493498" y="689716"/>
                  <a:pt x="553791" y="605307"/>
                </a:cubicBezTo>
                <a:cubicBezTo>
                  <a:pt x="564950" y="589685"/>
                  <a:pt x="565974" y="567367"/>
                  <a:pt x="579549" y="553792"/>
                </a:cubicBezTo>
                <a:cubicBezTo>
                  <a:pt x="589148" y="544193"/>
                  <a:pt x="606043" y="546984"/>
                  <a:pt x="618185" y="540913"/>
                </a:cubicBezTo>
                <a:cubicBezTo>
                  <a:pt x="632029" y="533991"/>
                  <a:pt x="642275" y="520445"/>
                  <a:pt x="656822" y="515155"/>
                </a:cubicBezTo>
                <a:cubicBezTo>
                  <a:pt x="690091" y="503057"/>
                  <a:pt x="726269" y="500591"/>
                  <a:pt x="759853" y="489397"/>
                </a:cubicBezTo>
                <a:cubicBezTo>
                  <a:pt x="792952" y="478365"/>
                  <a:pt x="814435" y="470107"/>
                  <a:pt x="850005" y="463640"/>
                </a:cubicBezTo>
                <a:cubicBezTo>
                  <a:pt x="879871" y="458210"/>
                  <a:pt x="910391" y="456714"/>
                  <a:pt x="940157" y="450761"/>
                </a:cubicBezTo>
                <a:cubicBezTo>
                  <a:pt x="974870" y="443818"/>
                  <a:pt x="1008694" y="432963"/>
                  <a:pt x="1043188" y="425003"/>
                </a:cubicBezTo>
                <a:cubicBezTo>
                  <a:pt x="1247433" y="377869"/>
                  <a:pt x="1008343" y="438639"/>
                  <a:pt x="1146219" y="399245"/>
                </a:cubicBezTo>
                <a:cubicBezTo>
                  <a:pt x="1238764" y="372803"/>
                  <a:pt x="1155901" y="400044"/>
                  <a:pt x="1262129" y="373488"/>
                </a:cubicBezTo>
                <a:cubicBezTo>
                  <a:pt x="1275299" y="370196"/>
                  <a:pt x="1287669" y="364181"/>
                  <a:pt x="1300766" y="360609"/>
                </a:cubicBezTo>
                <a:cubicBezTo>
                  <a:pt x="1334919" y="351294"/>
                  <a:pt x="1369453" y="343437"/>
                  <a:pt x="1403797" y="334851"/>
                </a:cubicBezTo>
                <a:cubicBezTo>
                  <a:pt x="1420969" y="330558"/>
                  <a:pt x="1437790" y="324475"/>
                  <a:pt x="1455312" y="321972"/>
                </a:cubicBezTo>
                <a:cubicBezTo>
                  <a:pt x="1485363" y="317679"/>
                  <a:pt x="1515698" y="315046"/>
                  <a:pt x="1545464" y="309093"/>
                </a:cubicBezTo>
                <a:cubicBezTo>
                  <a:pt x="1580177" y="302150"/>
                  <a:pt x="1613163" y="285543"/>
                  <a:pt x="1648495" y="283335"/>
                </a:cubicBezTo>
                <a:cubicBezTo>
                  <a:pt x="1953196" y="264292"/>
                  <a:pt x="1785801" y="273446"/>
                  <a:pt x="2150771" y="257578"/>
                </a:cubicBezTo>
                <a:cubicBezTo>
                  <a:pt x="2402386" y="229621"/>
                  <a:pt x="2116702" y="258991"/>
                  <a:pt x="2524259" y="231820"/>
                </a:cubicBezTo>
                <a:cubicBezTo>
                  <a:pt x="2567307" y="228950"/>
                  <a:pt x="2610282" y="224643"/>
                  <a:pt x="2653047" y="218941"/>
                </a:cubicBezTo>
                <a:cubicBezTo>
                  <a:pt x="2775499" y="202614"/>
                  <a:pt x="2657138" y="207665"/>
                  <a:pt x="2794715" y="193183"/>
                </a:cubicBezTo>
                <a:cubicBezTo>
                  <a:pt x="2850381" y="187323"/>
                  <a:pt x="2906276" y="183795"/>
                  <a:pt x="2962140" y="180304"/>
                </a:cubicBezTo>
                <a:lnTo>
                  <a:pt x="3206839" y="167426"/>
                </a:lnTo>
                <a:lnTo>
                  <a:pt x="3412901" y="154547"/>
                </a:lnTo>
                <a:cubicBezTo>
                  <a:pt x="4205252" y="109269"/>
                  <a:pt x="3866904" y="136031"/>
                  <a:pt x="4262907" y="103031"/>
                </a:cubicBezTo>
                <a:cubicBezTo>
                  <a:pt x="4280079" y="98738"/>
                  <a:pt x="4297143" y="93992"/>
                  <a:pt x="4314422" y="90152"/>
                </a:cubicBezTo>
                <a:cubicBezTo>
                  <a:pt x="4335790" y="85403"/>
                  <a:pt x="4357580" y="82582"/>
                  <a:pt x="4378816" y="77273"/>
                </a:cubicBezTo>
                <a:cubicBezTo>
                  <a:pt x="4391986" y="73981"/>
                  <a:pt x="4404283" y="67687"/>
                  <a:pt x="4417453" y="64395"/>
                </a:cubicBezTo>
                <a:cubicBezTo>
                  <a:pt x="4438689" y="59086"/>
                  <a:pt x="4460729" y="57276"/>
                  <a:pt x="4481847" y="51516"/>
                </a:cubicBezTo>
                <a:cubicBezTo>
                  <a:pt x="4508042" y="44372"/>
                  <a:pt x="4532339" y="30222"/>
                  <a:pt x="4559121" y="25758"/>
                </a:cubicBezTo>
                <a:cubicBezTo>
                  <a:pt x="4653853" y="9969"/>
                  <a:pt x="4611061" y="19212"/>
                  <a:pt x="4687909" y="0"/>
                </a:cubicBezTo>
                <a:cubicBezTo>
                  <a:pt x="4853773" y="3857"/>
                  <a:pt x="5180764" y="407"/>
                  <a:pt x="5396247" y="25758"/>
                </a:cubicBezTo>
                <a:cubicBezTo>
                  <a:pt x="5551338" y="44004"/>
                  <a:pt x="5391885" y="30037"/>
                  <a:pt x="5499278" y="51516"/>
                </a:cubicBezTo>
                <a:cubicBezTo>
                  <a:pt x="5587303" y="69121"/>
                  <a:pt x="5699494" y="71732"/>
                  <a:pt x="5782614" y="77273"/>
                </a:cubicBezTo>
                <a:cubicBezTo>
                  <a:pt x="5808372" y="81566"/>
                  <a:pt x="5833789" y="89282"/>
                  <a:pt x="5859887" y="90152"/>
                </a:cubicBezTo>
                <a:cubicBezTo>
                  <a:pt x="6621807" y="115550"/>
                  <a:pt x="6326687" y="45866"/>
                  <a:pt x="6606862" y="115910"/>
                </a:cubicBezTo>
                <a:cubicBezTo>
                  <a:pt x="6624034" y="124496"/>
                  <a:pt x="6640401" y="134927"/>
                  <a:pt x="6658377" y="141668"/>
                </a:cubicBezTo>
                <a:cubicBezTo>
                  <a:pt x="6795120" y="192947"/>
                  <a:pt x="6611438" y="105143"/>
                  <a:pt x="6774287" y="180304"/>
                </a:cubicBezTo>
                <a:cubicBezTo>
                  <a:pt x="6809150" y="196395"/>
                  <a:pt x="6845370" y="210521"/>
                  <a:pt x="6877318" y="231820"/>
                </a:cubicBezTo>
                <a:cubicBezTo>
                  <a:pt x="6890197" y="240406"/>
                  <a:pt x="6902110" y="250656"/>
                  <a:pt x="6915954" y="257578"/>
                </a:cubicBezTo>
                <a:cubicBezTo>
                  <a:pt x="6928096" y="263649"/>
                  <a:pt x="6942113" y="265109"/>
                  <a:pt x="6954591" y="270457"/>
                </a:cubicBezTo>
                <a:cubicBezTo>
                  <a:pt x="7112637" y="338189"/>
                  <a:pt x="6915408" y="257304"/>
                  <a:pt x="7044743" y="321972"/>
                </a:cubicBezTo>
                <a:cubicBezTo>
                  <a:pt x="7056885" y="328043"/>
                  <a:pt x="7070669" y="330084"/>
                  <a:pt x="7083380" y="334851"/>
                </a:cubicBezTo>
                <a:cubicBezTo>
                  <a:pt x="7105026" y="342968"/>
                  <a:pt x="7126309" y="352023"/>
                  <a:pt x="7147774" y="360609"/>
                </a:cubicBezTo>
                <a:cubicBezTo>
                  <a:pt x="7170980" y="383815"/>
                  <a:pt x="7193672" y="411556"/>
                  <a:pt x="7225047" y="425003"/>
                </a:cubicBezTo>
                <a:cubicBezTo>
                  <a:pt x="7241316" y="431976"/>
                  <a:pt x="7259391" y="433589"/>
                  <a:pt x="7276563" y="437882"/>
                </a:cubicBezTo>
                <a:cubicBezTo>
                  <a:pt x="7285149" y="450761"/>
                  <a:pt x="7289195" y="468315"/>
                  <a:pt x="7302321" y="476519"/>
                </a:cubicBezTo>
                <a:cubicBezTo>
                  <a:pt x="7325345" y="490909"/>
                  <a:pt x="7356312" y="488307"/>
                  <a:pt x="7379594" y="502276"/>
                </a:cubicBezTo>
                <a:lnTo>
                  <a:pt x="7443988" y="540913"/>
                </a:lnTo>
                <a:cubicBezTo>
                  <a:pt x="7582852" y="726062"/>
                  <a:pt x="7364851" y="448895"/>
                  <a:pt x="7547019" y="631065"/>
                </a:cubicBezTo>
                <a:cubicBezTo>
                  <a:pt x="7732090" y="816137"/>
                  <a:pt x="7569433" y="701817"/>
                  <a:pt x="7675808" y="772733"/>
                </a:cubicBezTo>
                <a:cubicBezTo>
                  <a:pt x="7697268" y="837112"/>
                  <a:pt x="7677706" y="792002"/>
                  <a:pt x="7727324" y="862885"/>
                </a:cubicBezTo>
                <a:cubicBezTo>
                  <a:pt x="7745077" y="888246"/>
                  <a:pt x="7756949" y="918268"/>
                  <a:pt x="7778839" y="940158"/>
                </a:cubicBezTo>
                <a:cubicBezTo>
                  <a:pt x="7812176" y="973495"/>
                  <a:pt x="7853586" y="1009853"/>
                  <a:pt x="7868991" y="1056068"/>
                </a:cubicBezTo>
                <a:cubicBezTo>
                  <a:pt x="7877577" y="1081826"/>
                  <a:pt x="7879688" y="1110750"/>
                  <a:pt x="7894749" y="1133341"/>
                </a:cubicBezTo>
                <a:lnTo>
                  <a:pt x="7946264" y="1210614"/>
                </a:lnTo>
                <a:cubicBezTo>
                  <a:pt x="7950557" y="1227786"/>
                  <a:pt x="7952928" y="1245557"/>
                  <a:pt x="7959143" y="1262130"/>
                </a:cubicBezTo>
                <a:cubicBezTo>
                  <a:pt x="7993010" y="1352442"/>
                  <a:pt x="7973295" y="1277553"/>
                  <a:pt x="8010659" y="1352282"/>
                </a:cubicBezTo>
                <a:cubicBezTo>
                  <a:pt x="8035725" y="1402415"/>
                  <a:pt x="8011653" y="1384654"/>
                  <a:pt x="8036416" y="1442434"/>
                </a:cubicBezTo>
                <a:cubicBezTo>
                  <a:pt x="8042513" y="1456661"/>
                  <a:pt x="8055252" y="1467227"/>
                  <a:pt x="8062174" y="1481071"/>
                </a:cubicBezTo>
                <a:cubicBezTo>
                  <a:pt x="8068245" y="1493213"/>
                  <a:pt x="8069705" y="1507229"/>
                  <a:pt x="8075053" y="1519707"/>
                </a:cubicBezTo>
                <a:cubicBezTo>
                  <a:pt x="8082616" y="1537354"/>
                  <a:pt x="8093248" y="1553576"/>
                  <a:pt x="8100811" y="1571223"/>
                </a:cubicBezTo>
                <a:cubicBezTo>
                  <a:pt x="8106159" y="1583701"/>
                  <a:pt x="8108342" y="1597381"/>
                  <a:pt x="8113690" y="1609859"/>
                </a:cubicBezTo>
                <a:cubicBezTo>
                  <a:pt x="8121253" y="1627505"/>
                  <a:pt x="8131884" y="1643729"/>
                  <a:pt x="8139447" y="1661375"/>
                </a:cubicBezTo>
                <a:cubicBezTo>
                  <a:pt x="8144795" y="1673853"/>
                  <a:pt x="8146978" y="1687534"/>
                  <a:pt x="8152326" y="1700012"/>
                </a:cubicBezTo>
                <a:cubicBezTo>
                  <a:pt x="8159889" y="1717658"/>
                  <a:pt x="8170954" y="1733702"/>
                  <a:pt x="8178084" y="1751527"/>
                </a:cubicBezTo>
                <a:cubicBezTo>
                  <a:pt x="8188168" y="1776736"/>
                  <a:pt x="8197257" y="1802460"/>
                  <a:pt x="8203842" y="1828800"/>
                </a:cubicBezTo>
                <a:cubicBezTo>
                  <a:pt x="8208135" y="1845972"/>
                  <a:pt x="8209749" y="1864047"/>
                  <a:pt x="8216721" y="1880316"/>
                </a:cubicBezTo>
                <a:cubicBezTo>
                  <a:pt x="8222818" y="1894543"/>
                  <a:pt x="8233892" y="1906073"/>
                  <a:pt x="8242478" y="1918952"/>
                </a:cubicBezTo>
                <a:cubicBezTo>
                  <a:pt x="8246771" y="1936124"/>
                  <a:pt x="8249142" y="1953895"/>
                  <a:pt x="8255357" y="1970468"/>
                </a:cubicBezTo>
                <a:cubicBezTo>
                  <a:pt x="8262098" y="1988444"/>
                  <a:pt x="8276063" y="2003461"/>
                  <a:pt x="8281115" y="2021983"/>
                </a:cubicBezTo>
                <a:cubicBezTo>
                  <a:pt x="8289102" y="2051269"/>
                  <a:pt x="8286632" y="2082686"/>
                  <a:pt x="8293994" y="2112135"/>
                </a:cubicBezTo>
                <a:cubicBezTo>
                  <a:pt x="8303872" y="2151646"/>
                  <a:pt x="8322754" y="2188534"/>
                  <a:pt x="8332631" y="2228045"/>
                </a:cubicBezTo>
                <a:lnTo>
                  <a:pt x="8345509" y="2279561"/>
                </a:lnTo>
                <a:cubicBezTo>
                  <a:pt x="8349802" y="2326783"/>
                  <a:pt x="8348315" y="2374893"/>
                  <a:pt x="8358388" y="2421228"/>
                </a:cubicBezTo>
                <a:cubicBezTo>
                  <a:pt x="8369924" y="2474291"/>
                  <a:pt x="8396734" y="2523094"/>
                  <a:pt x="8409904" y="2575775"/>
                </a:cubicBezTo>
                <a:cubicBezTo>
                  <a:pt x="8414197" y="2592947"/>
                  <a:pt x="8418943" y="2610011"/>
                  <a:pt x="8422783" y="2627290"/>
                </a:cubicBezTo>
                <a:cubicBezTo>
                  <a:pt x="8436060" y="2687034"/>
                  <a:pt x="8432839" y="2688243"/>
                  <a:pt x="8448540" y="2743200"/>
                </a:cubicBezTo>
                <a:cubicBezTo>
                  <a:pt x="8452269" y="2756253"/>
                  <a:pt x="8458126" y="2768667"/>
                  <a:pt x="8461419" y="2781837"/>
                </a:cubicBezTo>
                <a:cubicBezTo>
                  <a:pt x="8466728" y="2803073"/>
                  <a:pt x="8469549" y="2824863"/>
                  <a:pt x="8474298" y="2846231"/>
                </a:cubicBezTo>
                <a:cubicBezTo>
                  <a:pt x="8485080" y="2894748"/>
                  <a:pt x="8485713" y="2893356"/>
                  <a:pt x="8500056" y="2936383"/>
                </a:cubicBezTo>
                <a:cubicBezTo>
                  <a:pt x="8504349" y="2966434"/>
                  <a:pt x="8512935" y="2996179"/>
                  <a:pt x="8512935" y="3026535"/>
                </a:cubicBezTo>
                <a:cubicBezTo>
                  <a:pt x="8512935" y="3389674"/>
                  <a:pt x="8530563" y="3303757"/>
                  <a:pt x="8487177" y="3477296"/>
                </a:cubicBezTo>
                <a:cubicBezTo>
                  <a:pt x="8448716" y="3861900"/>
                  <a:pt x="8492541" y="3388815"/>
                  <a:pt x="8461419" y="4275786"/>
                </a:cubicBezTo>
                <a:cubicBezTo>
                  <a:pt x="8459100" y="4341881"/>
                  <a:pt x="8447262" y="4326615"/>
                  <a:pt x="8435662" y="4378817"/>
                </a:cubicBezTo>
                <a:cubicBezTo>
                  <a:pt x="8429997" y="4404308"/>
                  <a:pt x="8428254" y="4430557"/>
                  <a:pt x="8422783" y="4456090"/>
                </a:cubicBezTo>
                <a:cubicBezTo>
                  <a:pt x="8415365" y="4490705"/>
                  <a:pt x="8405611" y="4524777"/>
                  <a:pt x="8397025" y="4559121"/>
                </a:cubicBezTo>
                <a:cubicBezTo>
                  <a:pt x="8385448" y="4605429"/>
                  <a:pt x="8379442" y="4625983"/>
                  <a:pt x="8371267" y="4675031"/>
                </a:cubicBezTo>
                <a:cubicBezTo>
                  <a:pt x="8366276" y="4704974"/>
                  <a:pt x="8363818" y="4735317"/>
                  <a:pt x="8358388" y="4765183"/>
                </a:cubicBezTo>
                <a:cubicBezTo>
                  <a:pt x="8335479" y="4891184"/>
                  <a:pt x="8356274" y="4752882"/>
                  <a:pt x="8332631" y="4855335"/>
                </a:cubicBezTo>
                <a:cubicBezTo>
                  <a:pt x="8328041" y="4875225"/>
                  <a:pt x="8304287" y="5026638"/>
                  <a:pt x="8281115" y="5061397"/>
                </a:cubicBezTo>
                <a:lnTo>
                  <a:pt x="8255357" y="5100034"/>
                </a:lnTo>
                <a:cubicBezTo>
                  <a:pt x="8251064" y="5117206"/>
                  <a:pt x="8249450" y="5135281"/>
                  <a:pt x="8242478" y="5151550"/>
                </a:cubicBezTo>
                <a:cubicBezTo>
                  <a:pt x="8236381" y="5165777"/>
                  <a:pt x="8224400" y="5176747"/>
                  <a:pt x="8216721" y="5190186"/>
                </a:cubicBezTo>
                <a:cubicBezTo>
                  <a:pt x="8151370" y="5304552"/>
                  <a:pt x="8227953" y="5186219"/>
                  <a:pt x="8165205" y="5280338"/>
                </a:cubicBezTo>
                <a:cubicBezTo>
                  <a:pt x="8140133" y="5355555"/>
                  <a:pt x="8171943" y="5286480"/>
                  <a:pt x="8113690" y="5344733"/>
                </a:cubicBezTo>
                <a:cubicBezTo>
                  <a:pt x="8102745" y="5355678"/>
                  <a:pt x="8097841" y="5371478"/>
                  <a:pt x="8087932" y="5383369"/>
                </a:cubicBezTo>
                <a:cubicBezTo>
                  <a:pt x="8076272" y="5397361"/>
                  <a:pt x="8060955" y="5408014"/>
                  <a:pt x="8049295" y="5422006"/>
                </a:cubicBezTo>
                <a:cubicBezTo>
                  <a:pt x="8039386" y="5433897"/>
                  <a:pt x="8033447" y="5448751"/>
                  <a:pt x="8023538" y="5460642"/>
                </a:cubicBezTo>
                <a:cubicBezTo>
                  <a:pt x="8011878" y="5474634"/>
                  <a:pt x="7996561" y="5485287"/>
                  <a:pt x="7984901" y="5499279"/>
                </a:cubicBezTo>
                <a:cubicBezTo>
                  <a:pt x="7974992" y="5511170"/>
                  <a:pt x="7970088" y="5526971"/>
                  <a:pt x="7959143" y="5537916"/>
                </a:cubicBezTo>
                <a:cubicBezTo>
                  <a:pt x="7928530" y="5568529"/>
                  <a:pt x="7881488" y="5576679"/>
                  <a:pt x="7843233" y="5589431"/>
                </a:cubicBezTo>
                <a:lnTo>
                  <a:pt x="7727324" y="5628068"/>
                </a:lnTo>
                <a:lnTo>
                  <a:pt x="7688687" y="5640947"/>
                </a:lnTo>
                <a:cubicBezTo>
                  <a:pt x="7675808" y="5645240"/>
                  <a:pt x="7661346" y="5646296"/>
                  <a:pt x="7650050" y="5653826"/>
                </a:cubicBezTo>
                <a:cubicBezTo>
                  <a:pt x="7593200" y="5691725"/>
                  <a:pt x="7626592" y="5676547"/>
                  <a:pt x="7547019" y="5692462"/>
                </a:cubicBezTo>
                <a:cubicBezTo>
                  <a:pt x="7534140" y="5701048"/>
                  <a:pt x="7522876" y="5712785"/>
                  <a:pt x="7508383" y="5718220"/>
                </a:cubicBezTo>
                <a:cubicBezTo>
                  <a:pt x="7487887" y="5725906"/>
                  <a:pt x="7465580" y="5727500"/>
                  <a:pt x="7443988" y="5731099"/>
                </a:cubicBezTo>
                <a:cubicBezTo>
                  <a:pt x="7252300" y="5763047"/>
                  <a:pt x="7441194" y="5726506"/>
                  <a:pt x="7289442" y="5756857"/>
                </a:cubicBezTo>
                <a:lnTo>
                  <a:pt x="6323526" y="5743978"/>
                </a:lnTo>
                <a:cubicBezTo>
                  <a:pt x="6284663" y="5743053"/>
                  <a:pt x="6246331" y="5734619"/>
                  <a:pt x="6207616" y="5731099"/>
                </a:cubicBezTo>
                <a:cubicBezTo>
                  <a:pt x="6151873" y="5726031"/>
                  <a:pt x="6095999" y="5722513"/>
                  <a:pt x="6040191" y="5718220"/>
                </a:cubicBezTo>
                <a:cubicBezTo>
                  <a:pt x="5913187" y="5686468"/>
                  <a:pt x="6088270" y="5727598"/>
                  <a:pt x="5859887" y="5692462"/>
                </a:cubicBezTo>
                <a:cubicBezTo>
                  <a:pt x="5846469" y="5690398"/>
                  <a:pt x="5834793" y="5680517"/>
                  <a:pt x="5821250" y="5679583"/>
                </a:cubicBezTo>
                <a:cubicBezTo>
                  <a:pt x="5709816" y="5671898"/>
                  <a:pt x="5598025" y="5670788"/>
                  <a:pt x="5486400" y="5666704"/>
                </a:cubicBezTo>
                <a:cubicBezTo>
                  <a:pt x="4610897" y="5634674"/>
                  <a:pt x="5029515" y="5653534"/>
                  <a:pt x="4494726" y="5628068"/>
                </a:cubicBezTo>
                <a:cubicBezTo>
                  <a:pt x="4432164" y="5620248"/>
                  <a:pt x="4386302" y="5617060"/>
                  <a:pt x="4327301" y="5602310"/>
                </a:cubicBezTo>
                <a:cubicBezTo>
                  <a:pt x="4314131" y="5599017"/>
                  <a:pt x="4302172" y="5590782"/>
                  <a:pt x="4288664" y="5589431"/>
                </a:cubicBezTo>
                <a:cubicBezTo>
                  <a:pt x="4258762" y="5586441"/>
                  <a:pt x="4507605" y="5591577"/>
                  <a:pt x="4237149" y="5589431"/>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672" y="3048"/>
            <a:ext cx="1828800" cy="1569660"/>
          </a:xfrm>
          <a:prstGeom prst="rect">
            <a:avLst/>
          </a:prstGeom>
          <a:noFill/>
        </p:spPr>
        <p:txBody>
          <a:bodyPr wrap="square" rtlCol="0">
            <a:spAutoFit/>
          </a:bodyPr>
          <a:lstStyle/>
          <a:p>
            <a:r>
              <a:rPr lang="en-US" sz="2400" dirty="0"/>
              <a:t>Social contract</a:t>
            </a:r>
            <a:endParaRPr lang="en-US" sz="2400" dirty="0">
              <a:sym typeface="Wingdings" panose="05000000000000000000" pitchFamily="2" charset="2"/>
            </a:endParaRPr>
          </a:p>
          <a:p>
            <a:r>
              <a:rPr lang="en-US" sz="2400" dirty="0">
                <a:sym typeface="Wingdings" panose="05000000000000000000" pitchFamily="2" charset="2"/>
              </a:rPr>
              <a:t>create government</a:t>
            </a:r>
            <a:endParaRPr lang="en-US" sz="2400" dirty="0"/>
          </a:p>
        </p:txBody>
      </p:sp>
    </p:spTree>
    <p:extLst>
      <p:ext uri="{BB962C8B-B14F-4D97-AF65-F5344CB8AC3E}">
        <p14:creationId xmlns:p14="http://schemas.microsoft.com/office/powerpoint/2010/main" val="97367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753"/>
            <a:ext cx="8229600" cy="1600200"/>
          </a:xfrm>
        </p:spPr>
        <p:txBody>
          <a:bodyPr>
            <a:normAutofit/>
          </a:bodyPr>
          <a:lstStyle/>
          <a:p>
            <a:r>
              <a:rPr lang="en-US" dirty="0"/>
              <a:t>The International System</a:t>
            </a:r>
          </a:p>
        </p:txBody>
      </p:sp>
      <p:sp>
        <p:nvSpPr>
          <p:cNvPr id="3" name="Oval 2"/>
          <p:cNvSpPr/>
          <p:nvPr/>
        </p:nvSpPr>
        <p:spPr>
          <a:xfrm>
            <a:off x="1228859" y="16764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8400" y="4065588"/>
            <a:ext cx="329213" cy="256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905000"/>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819400"/>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3080" y="4193538"/>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0493" y="3505201"/>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0287" y="3349660"/>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4518" y="4065588"/>
            <a:ext cx="3286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016704"/>
            <a:ext cx="3572725" cy="2698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632994"/>
            <a:ext cx="3365500"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281906"/>
            <a:ext cx="3365500"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593" y="3800811"/>
            <a:ext cx="3365500"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725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421</Words>
  <Application>Microsoft Office PowerPoint</Application>
  <PresentationFormat>On-screen Show (4:3)</PresentationFormat>
  <Paragraphs>90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Franklin Gothic Book</vt:lpstr>
      <vt:lpstr>Office Theme</vt:lpstr>
      <vt:lpstr>IR Theories</vt:lpstr>
      <vt:lpstr>Realism</vt:lpstr>
      <vt:lpstr>Thomas Hobbes 1588-1679</vt:lpstr>
      <vt:lpstr>State of Nature</vt:lpstr>
      <vt:lpstr>HOBBES</vt:lpstr>
      <vt:lpstr>HOBBES</vt:lpstr>
      <vt:lpstr>Hobbes argues: “Where there is no common power, there is no law; where no law, no injustice… [thus] they are in that condition which is called war.”</vt:lpstr>
      <vt:lpstr>State of Nature</vt:lpstr>
      <vt:lpstr>The International System</vt:lpstr>
      <vt:lpstr>Hans Morganthau 1904-1980</vt:lpstr>
      <vt:lpstr>Realism</vt:lpstr>
      <vt:lpstr>Liberalism</vt:lpstr>
      <vt:lpstr>Jean Jacques Rousseau 1712-1778</vt:lpstr>
      <vt:lpstr>Woodrow Wilson 1856-1924</vt:lpstr>
      <vt:lpstr>Liberalism</vt:lpstr>
      <vt:lpstr>Rousseau writes: “[t]he social order is a sacred right which is the basis of all other rights. Nevertheless, this right does not come from nature, and must therefore be founded on conventions.”</vt:lpstr>
      <vt:lpstr>Recap</vt:lpstr>
    </vt:vector>
  </TitlesOfParts>
  <Company>Northern Kentucky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as to the strength of body, the weakest has strength enough to kill the strongest, either by secret machination or by confederacy with others that are in the same danger with himself.”</dc:title>
  <dc:creator>Administrator</dc:creator>
  <cp:lastModifiedBy>Kimberly Baranowski</cp:lastModifiedBy>
  <cp:revision>54</cp:revision>
  <dcterms:created xsi:type="dcterms:W3CDTF">2015-01-21T21:11:42Z</dcterms:created>
  <dcterms:modified xsi:type="dcterms:W3CDTF">2022-01-26T17:25:57Z</dcterms:modified>
</cp:coreProperties>
</file>