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17" r:id="rId3"/>
    <p:sldId id="322" r:id="rId4"/>
    <p:sldId id="324" r:id="rId5"/>
    <p:sldId id="296" r:id="rId6"/>
    <p:sldId id="326" r:id="rId7"/>
    <p:sldId id="300" r:id="rId8"/>
    <p:sldId id="264" r:id="rId9"/>
    <p:sldId id="271" r:id="rId10"/>
    <p:sldId id="31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713" autoAdjust="0"/>
  </p:normalViewPr>
  <p:slideViewPr>
    <p:cSldViewPr>
      <p:cViewPr varScale="1">
        <p:scale>
          <a:sx n="77" d="100"/>
          <a:sy n="77" d="100"/>
        </p:scale>
        <p:origin x="11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EA668-575C-4002-B3DB-B41F2803D065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C43A-347B-415A-9A55-5B590400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C43A-347B-415A-9A55-5B59040040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C43A-347B-415A-9A55-5B59040040A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C43A-347B-415A-9A55-5B59040040A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028232-CF2C-4359-B8B0-AC67A84D01B6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648455-981E-4F36-91E8-48B70A3599D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72yk60tbA&amp;list=PLhICud5IUwVhK85aHuhrY3-iUwq6eOC6L&amp;index=19" TargetMode="External"/><Relationship Id="rId7" Type="http://schemas.openxmlformats.org/officeDocument/2006/relationships/hyperlink" Target="http://www.wsj.com/articles/SB12248933379816877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fortune.com/franchise-list-page/visualize-the-global-500-2021" TargetMode="External"/><Relationship Id="rId4" Type="http://schemas.openxmlformats.org/officeDocument/2006/relationships/hyperlink" Target="https://fortune.com/global50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YZSUcz2Ps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opa.eu/european-union/about-eu/countries_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dispu_e/dispu_e.htm" TargetMode="External"/><Relationship Id="rId2" Type="http://schemas.openxmlformats.org/officeDocument/2006/relationships/hyperlink" Target="https://www.scmp.com/economy/global-economy/article/3166620/australias-substantial-trade-interest-pushes-it-join-eus-wt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ytimes.com/2014/05/24/business/wto-ruling-on-chinese-tariffs-on-us-cars.html?_r=0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SAuNb44lU&amp;index=5&amp;list=PLhICud5IUwVhK85aHuhrY3-iUwq6eOC6L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omist.com/content/big-mac-index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lv9jvbkP7x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05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State, Resources,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The Global Economy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2721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800" b="1" dirty="0"/>
              <a:t>IGOs &amp; MNCs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928539"/>
            <a:ext cx="9220200" cy="5929461"/>
          </a:xfrm>
        </p:spPr>
        <p:txBody>
          <a:bodyPr>
            <a:normAutofit fontScale="92500" lnSpcReduction="20000"/>
          </a:bodyPr>
          <a:lstStyle/>
          <a:p>
            <a:pPr marL="404812" lvl="1" indent="0">
              <a:buNone/>
            </a:pPr>
            <a:r>
              <a:rPr lang="en-US" sz="3000" b="1" dirty="0">
                <a:latin typeface="Franklin Gothic Book" pitchFamily="34" charset="0"/>
              </a:rPr>
              <a:t>Economic IGOs</a:t>
            </a:r>
          </a:p>
          <a:p>
            <a:pPr marL="739775" lvl="2" indent="-223838">
              <a:buClr>
                <a:srgbClr val="009DD9"/>
              </a:buClr>
            </a:pPr>
            <a:r>
              <a:rPr lang="en-US" sz="2800" dirty="0">
                <a:latin typeface="Franklin Gothic Book" pitchFamily="34" charset="0"/>
              </a:rPr>
              <a:t>World Trade Organization </a:t>
            </a:r>
            <a:r>
              <a:rPr lang="en-US" sz="1700" dirty="0">
                <a:solidFill>
                  <a:prstClr val="black"/>
                </a:solidFill>
                <a:latin typeface="Franklin Gothic Book" pitchFamily="34" charset="0"/>
              </a:rPr>
              <a:t>(1995)</a:t>
            </a:r>
            <a:endParaRPr lang="en-US" sz="2600" dirty="0">
              <a:latin typeface="Franklin Gothic Book" pitchFamily="34" charset="0"/>
              <a:hlinkClick r:id="rId3"/>
            </a:endParaRPr>
          </a:p>
          <a:p>
            <a:pPr marL="739775" lvl="2" indent="-223838"/>
            <a:r>
              <a:rPr lang="en-US" sz="2800" dirty="0">
                <a:latin typeface="Franklin Gothic Book" pitchFamily="34" charset="0"/>
                <a:hlinkClick r:id="rId3"/>
              </a:rPr>
              <a:t>Bretton Woods Agreement</a:t>
            </a:r>
            <a:r>
              <a:rPr lang="en-US" sz="3000" dirty="0">
                <a:latin typeface="Franklin Gothic Book" pitchFamily="34" charset="0"/>
              </a:rPr>
              <a:t> </a:t>
            </a:r>
            <a:r>
              <a:rPr lang="en-US" sz="1700" dirty="0">
                <a:latin typeface="Franklin Gothic Book" pitchFamily="34" charset="0"/>
              </a:rPr>
              <a:t>(1944)</a:t>
            </a:r>
          </a:p>
          <a:p>
            <a:pPr marL="973138" lvl="3" indent="-211138"/>
            <a:r>
              <a:rPr lang="en-US" sz="2800" dirty="0">
                <a:latin typeface="Franklin Gothic Book" pitchFamily="34" charset="0"/>
              </a:rPr>
              <a:t>Int’l Monetary Fund (IMF)</a:t>
            </a:r>
          </a:p>
          <a:p>
            <a:pPr marL="1147763" lvl="4" indent="-211138"/>
            <a:r>
              <a:rPr lang="en-US" sz="2800" dirty="0">
                <a:latin typeface="Franklin Gothic Book" pitchFamily="34" charset="0"/>
              </a:rPr>
              <a:t>Stability</a:t>
            </a:r>
          </a:p>
          <a:p>
            <a:pPr marL="914400" lvl="3" indent="-211138" algn="just"/>
            <a:r>
              <a:rPr lang="en-US" sz="2800" dirty="0">
                <a:latin typeface="Franklin Gothic Book" pitchFamily="34" charset="0"/>
              </a:rPr>
              <a:t>World Bank (WB)</a:t>
            </a:r>
          </a:p>
          <a:p>
            <a:pPr marL="1147763" lvl="4" indent="-211138" algn="just"/>
            <a:r>
              <a:rPr lang="en-US" sz="2800" dirty="0">
                <a:latin typeface="Franklin Gothic Book" pitchFamily="34" charset="0"/>
              </a:rPr>
              <a:t>Development</a:t>
            </a:r>
          </a:p>
          <a:p>
            <a:pPr marL="461963" lvl="2" indent="0">
              <a:buNone/>
            </a:pPr>
            <a:r>
              <a:rPr lang="en-US" sz="3000" b="1" dirty="0">
                <a:latin typeface="Franklin Gothic Book" pitchFamily="34" charset="0"/>
              </a:rPr>
              <a:t>Multinational Corporations</a:t>
            </a:r>
          </a:p>
          <a:p>
            <a:pPr marL="739775" lvl="2" indent="-228600"/>
            <a:r>
              <a:rPr lang="en-US" sz="2800" dirty="0">
                <a:latin typeface="Franklin Gothic Book" pitchFamily="34" charset="0"/>
              </a:rPr>
              <a:t>Foreign Direct Investment </a:t>
            </a:r>
            <a:r>
              <a:rPr lang="en-US" sz="1900" dirty="0">
                <a:latin typeface="Franklin Gothic Book" pitchFamily="34" charset="0"/>
              </a:rPr>
              <a:t>(FDI)</a:t>
            </a:r>
          </a:p>
          <a:p>
            <a:pPr marL="1147763" lvl="5" indent="-241300"/>
            <a:r>
              <a:rPr lang="en-US" sz="2800" dirty="0">
                <a:latin typeface="Franklin Gothic Book" pitchFamily="34" charset="0"/>
              </a:rPr>
              <a:t>Control assets</a:t>
            </a:r>
            <a:r>
              <a:rPr lang="en-US" sz="2800" dirty="0">
                <a:latin typeface="Franklin Gothic Book" pitchFamily="34" charset="0"/>
                <a:sym typeface="Wingdings" pitchFamily="2" charset="2"/>
              </a:rPr>
              <a:t> $$$</a:t>
            </a:r>
          </a:p>
          <a:p>
            <a:pPr marL="973138" lvl="2" indent="-246063" algn="just"/>
            <a:r>
              <a:rPr lang="en-US" sz="2800" dirty="0">
                <a:latin typeface="Franklin Gothic Book" pitchFamily="34" charset="0"/>
              </a:rPr>
              <a:t>Gross Corporate Product </a:t>
            </a:r>
            <a:r>
              <a:rPr lang="en-US" sz="2300" dirty="0">
                <a:latin typeface="Franklin Gothic Book" pitchFamily="34" charset="0"/>
              </a:rPr>
              <a:t>(GCP)</a:t>
            </a:r>
          </a:p>
          <a:p>
            <a:pPr marL="1147763" lvl="3" indent="-233363" algn="just"/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Top 10 MNCs? </a:t>
            </a:r>
            <a:r>
              <a:rPr lang="en-US" dirty="0">
                <a:solidFill>
                  <a:prstClr val="black"/>
                </a:solidFill>
                <a:latin typeface="Franklin Gothic Book" pitchFamily="34" charset="0"/>
                <a:hlinkClick r:id="rId4"/>
              </a:rPr>
              <a:t>link</a:t>
            </a: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1147763" lvl="3" indent="-233363" algn="just"/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Worldwide</a:t>
            </a:r>
            <a:r>
              <a:rPr lang="en-US" sz="22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Franklin Gothic Book" pitchFamily="34" charset="0"/>
                <a:hlinkClick r:id="rId5"/>
              </a:rPr>
              <a:t>link</a:t>
            </a:r>
            <a:endParaRPr lang="en-US" dirty="0">
              <a:solidFill>
                <a:prstClr val="black"/>
              </a:solidFill>
              <a:latin typeface="Franklin Gothic Book" pitchFamily="34" charset="0"/>
            </a:endParaRPr>
          </a:p>
          <a:p>
            <a:pPr marL="1147763" lvl="3" indent="-233363" algn="just"/>
            <a:r>
              <a:rPr lang="en-US" sz="2800" dirty="0">
                <a:latin typeface="Franklin Gothic Book" pitchFamily="34" charset="0"/>
              </a:rPr>
              <a:t>Walmart </a:t>
            </a:r>
            <a:r>
              <a:rPr lang="en-US" sz="2800" dirty="0">
                <a:latin typeface="Franklin Gothic Book" pitchFamily="34" charset="0"/>
                <a:sym typeface="Wingdings" panose="05000000000000000000" pitchFamily="2" charset="2"/>
              </a:rPr>
              <a:t> 27</a:t>
            </a:r>
            <a:r>
              <a:rPr lang="en-US" sz="2800" baseline="30000" dirty="0">
                <a:latin typeface="Franklin Gothic Book" pitchFamily="34" charset="0"/>
                <a:sym typeface="Wingdings" panose="05000000000000000000" pitchFamily="2" charset="2"/>
              </a:rPr>
              <a:t>th</a:t>
            </a:r>
            <a:r>
              <a:rPr lang="en-US" sz="2800" dirty="0">
                <a:latin typeface="Franklin Gothic Book" pitchFamily="34" charset="0"/>
                <a:sym typeface="Wingdings" panose="05000000000000000000" pitchFamily="2" charset="2"/>
              </a:rPr>
              <a:t>  </a:t>
            </a:r>
            <a:endParaRPr lang="en-US" sz="2800" dirty="0">
              <a:latin typeface="Franklin Gothic Book" pitchFamily="34" charset="0"/>
            </a:endParaRPr>
          </a:p>
          <a:p>
            <a:pPr marL="639763" lvl="2" indent="0">
              <a:buClr>
                <a:srgbClr val="009DD9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</p:txBody>
      </p:sp>
      <p:pic>
        <p:nvPicPr>
          <p:cNvPr id="1028" name="Picture 4" descr="Image result for bretton woods conferen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/>
          <a:stretch/>
        </p:blipFill>
        <p:spPr bwMode="auto">
          <a:xfrm>
            <a:off x="4570216" y="2157985"/>
            <a:ext cx="4463918" cy="20568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5534" y="3965543"/>
            <a:ext cx="41536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7"/>
              </a:rPr>
              <a:t>http://www.wsj.com/articles/SB122489333798168777</a:t>
            </a:r>
            <a:r>
              <a:rPr lang="en-US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6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The State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3" y="990600"/>
            <a:ext cx="82296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Sovereign, self-interested actors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Form IGOs like UN, EU, WTO, IMF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Try to control territory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Challenged by diverse population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Most states not nation-states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GN has economic advantage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Colonization to tap GS resources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Super interdependent</a:t>
            </a:r>
          </a:p>
          <a:p>
            <a:pPr lvl="1"/>
            <a:r>
              <a:rPr lang="en-US" sz="2600" dirty="0">
                <a:latin typeface="Franklin Gothic Book" panose="020B0503020102020204" pitchFamily="34" charset="0"/>
              </a:rPr>
              <a:t>Need to cooperate on transnational issues</a:t>
            </a:r>
          </a:p>
          <a:p>
            <a:pPr marL="342900" lvl="2" indent="0">
              <a:buClr>
                <a:srgbClr val="009DD9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D9886-7D26-489B-A4FC-F647CDF4A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26" y="2400300"/>
            <a:ext cx="3660854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What’s in a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6017307"/>
          </a:xfrm>
        </p:spPr>
        <p:txBody>
          <a:bodyPr>
            <a:normAutofit/>
          </a:bodyPr>
          <a:lstStyle/>
          <a:p>
            <a:pPr marL="285750" lvl="2" indent="-220663"/>
            <a:r>
              <a:rPr lang="en-US" sz="2800" dirty="0">
                <a:latin typeface="Franklin Gothic Book" pitchFamily="34" charset="0"/>
              </a:rPr>
              <a:t>Denomination of origin = proprietary name</a:t>
            </a:r>
          </a:p>
          <a:p>
            <a:pPr marL="514350" lvl="3" indent="-290513"/>
            <a:r>
              <a:rPr lang="en-US" dirty="0">
                <a:latin typeface="Franklin Gothic Book" pitchFamily="34" charset="0"/>
              </a:rPr>
              <a:t>a.k.a. destination, appellation, geographical indication of origin</a:t>
            </a:r>
          </a:p>
          <a:p>
            <a:pPr marL="285750" lvl="2" indent="-220663"/>
            <a:r>
              <a:rPr lang="en-US" sz="2800" dirty="0">
                <a:latin typeface="Franklin Gothic Book" pitchFamily="34" charset="0"/>
              </a:rPr>
              <a:t>When is ‘</a:t>
            </a:r>
            <a:r>
              <a:rPr lang="en-US" sz="2800" dirty="0" err="1">
                <a:latin typeface="Franklin Gothic Book" pitchFamily="34" charset="0"/>
              </a:rPr>
              <a:t>manchego</a:t>
            </a:r>
            <a:r>
              <a:rPr lang="en-US" sz="2800" dirty="0">
                <a:latin typeface="Franklin Gothic Book" pitchFamily="34" charset="0"/>
              </a:rPr>
              <a:t>’ really ‘</a:t>
            </a:r>
            <a:r>
              <a:rPr lang="en-US" sz="2800" i="1" dirty="0" err="1">
                <a:latin typeface="Franklin Gothic Book" pitchFamily="34" charset="0"/>
              </a:rPr>
              <a:t>manchego</a:t>
            </a:r>
            <a:r>
              <a:rPr lang="en-US" sz="2800" dirty="0">
                <a:latin typeface="Franklin Gothic Book" pitchFamily="34" charset="0"/>
              </a:rPr>
              <a:t>’?</a:t>
            </a:r>
          </a:p>
          <a:p>
            <a:pPr marL="514350" lvl="3" indent="-288925"/>
            <a:r>
              <a:rPr lang="en-US" sz="2600" dirty="0">
                <a:latin typeface="Franklin Gothic Book" pitchFamily="34" charset="0"/>
              </a:rPr>
              <a:t>Spain wants to own the name</a:t>
            </a:r>
          </a:p>
          <a:p>
            <a:pPr marL="514350" lvl="3" indent="-288925"/>
            <a:r>
              <a:rPr lang="en-US" sz="2600" dirty="0">
                <a:latin typeface="Franklin Gothic Book" pitchFamily="34" charset="0"/>
              </a:rPr>
              <a:t>Mexico says it’s generic</a:t>
            </a:r>
          </a:p>
          <a:p>
            <a:pPr marL="240030" lvl="2" indent="-288925"/>
            <a:r>
              <a:rPr lang="en-US" sz="2800" dirty="0">
                <a:latin typeface="Franklin Gothic Book" pitchFamily="34" charset="0"/>
              </a:rPr>
              <a:t>When is ‘feta’ really ‘</a:t>
            </a:r>
            <a:r>
              <a:rPr lang="en-US" sz="2800" i="1" dirty="0">
                <a:latin typeface="Franklin Gothic Book" pitchFamily="34" charset="0"/>
              </a:rPr>
              <a:t>feta</a:t>
            </a:r>
            <a:r>
              <a:rPr lang="en-US" sz="2800" dirty="0">
                <a:latin typeface="Franklin Gothic Book" pitchFamily="34" charset="0"/>
              </a:rPr>
              <a:t>’?</a:t>
            </a:r>
          </a:p>
          <a:p>
            <a:pPr marL="514350" lvl="3" indent="-288925"/>
            <a:r>
              <a:rPr lang="en-US" sz="2600" dirty="0">
                <a:latin typeface="Franklin Gothic Book" pitchFamily="34" charset="0"/>
              </a:rPr>
              <a:t>Greece want to own the name</a:t>
            </a:r>
          </a:p>
          <a:p>
            <a:pPr marL="514350" lvl="3" indent="-288925"/>
            <a:r>
              <a:rPr lang="en-US" sz="2600" dirty="0">
                <a:latin typeface="Franklin Gothic Book" pitchFamily="34" charset="0"/>
              </a:rPr>
              <a:t>Denmark – ‘imitation’ feta </a:t>
            </a:r>
            <a:br>
              <a:rPr lang="en-US" sz="2600" dirty="0">
                <a:latin typeface="Franklin Gothic Book" pitchFamily="34" charset="0"/>
              </a:rPr>
            </a:br>
            <a:r>
              <a:rPr lang="en-US" sz="2600" dirty="0">
                <a:latin typeface="Franklin Gothic Book" pitchFamily="34" charset="0"/>
              </a:rPr>
              <a:t>allowed by EU</a:t>
            </a:r>
          </a:p>
          <a:p>
            <a:pPr marL="457200" lvl="2" indent="0">
              <a:buClr>
                <a:srgbClr val="009DD9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151765" indent="0">
              <a:buNone/>
            </a:pPr>
            <a:endParaRPr lang="en-US" sz="2800" dirty="0">
              <a:latin typeface="Franklin Gothic Book" pitchFamily="34" charset="0"/>
            </a:endParaRPr>
          </a:p>
          <a:p>
            <a:pPr marL="151765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23333" r="32222" b="10000"/>
          <a:stretch/>
        </p:blipFill>
        <p:spPr>
          <a:xfrm>
            <a:off x="6477000" y="1905000"/>
            <a:ext cx="2362200" cy="48873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6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Trade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86800" cy="6017307"/>
          </a:xfrm>
        </p:spPr>
        <p:txBody>
          <a:bodyPr>
            <a:normAutofit/>
          </a:bodyPr>
          <a:lstStyle/>
          <a:p>
            <a:pPr marL="228600" lvl="2" indent="-174625"/>
            <a:r>
              <a:rPr lang="en-US" sz="2800" dirty="0">
                <a:latin typeface="Franklin Gothic Book" pitchFamily="34" charset="0"/>
              </a:rPr>
              <a:t>Dispute slowing EU-MX trade update</a:t>
            </a:r>
          </a:p>
          <a:p>
            <a:pPr marL="228600" lvl="2" indent="-174625"/>
            <a:r>
              <a:rPr lang="en-US" sz="2800" dirty="0">
                <a:latin typeface="Franklin Gothic Book" pitchFamily="34" charset="0"/>
              </a:rPr>
              <a:t>Inner-EU dispute	</a:t>
            </a:r>
          </a:p>
          <a:p>
            <a:pPr marL="228600" lvl="2" indent="-174625"/>
            <a:r>
              <a:rPr lang="en-US" sz="2800" dirty="0">
                <a:latin typeface="Franklin Gothic Book" pitchFamily="34" charset="0"/>
              </a:rPr>
              <a:t>Viewed as trade barrier</a:t>
            </a:r>
          </a:p>
          <a:p>
            <a:pPr marL="457200" lvl="3" indent="-231775"/>
            <a:r>
              <a:rPr lang="en-US" sz="2600" dirty="0">
                <a:latin typeface="Franklin Gothic Book" pitchFamily="34" charset="0"/>
              </a:rPr>
              <a:t>Spain, Greece want sole use</a:t>
            </a:r>
          </a:p>
          <a:p>
            <a:pPr marL="685800" lvl="4" indent="-228600"/>
            <a:r>
              <a:rPr lang="en-US" sz="2400" dirty="0">
                <a:latin typeface="Franklin Gothic Book" pitchFamily="34" charset="0"/>
              </a:rPr>
              <a:t>Belgium 1996; Germany, Denmark 2005</a:t>
            </a:r>
          </a:p>
          <a:p>
            <a:pPr marL="228600" lvl="2" indent="-228600"/>
            <a:r>
              <a:rPr lang="en-US" sz="2800" dirty="0">
                <a:latin typeface="Franklin Gothic Book" pitchFamily="34" charset="0"/>
              </a:rPr>
              <a:t>Competition in other importing countries</a:t>
            </a:r>
          </a:p>
          <a:p>
            <a:pPr marL="502920" lvl="3" indent="-228600"/>
            <a:r>
              <a:rPr lang="en-US" sz="2700" dirty="0">
                <a:latin typeface="Franklin Gothic Book" pitchFamily="34" charset="0"/>
              </a:rPr>
              <a:t>Affects state’s income</a:t>
            </a:r>
          </a:p>
          <a:p>
            <a:pPr marL="777240" lvl="4" indent="-228600"/>
            <a:r>
              <a:rPr lang="en-US" sz="2700" dirty="0">
                <a:latin typeface="Franklin Gothic Book" pitchFamily="34" charset="0"/>
              </a:rPr>
              <a:t>Cheesemakers earn less</a:t>
            </a:r>
          </a:p>
          <a:p>
            <a:pPr marL="1146175" lvl="4" indent="-228600"/>
            <a:r>
              <a:rPr lang="en-US" sz="2700" dirty="0">
                <a:latin typeface="Franklin Gothic Book" pitchFamily="34" charset="0"/>
              </a:rPr>
              <a:t>Spanish- less $ from Miami, US</a:t>
            </a:r>
          </a:p>
          <a:p>
            <a:pPr marL="1146175" lvl="4" indent="-228600"/>
            <a:r>
              <a:rPr lang="en-US" sz="2700" dirty="0">
                <a:latin typeface="Franklin Gothic Book" pitchFamily="34" charset="0"/>
              </a:rPr>
              <a:t>Greeks- less $ in EU</a:t>
            </a:r>
            <a:endParaRPr lang="en-US" sz="2500" dirty="0">
              <a:latin typeface="Franklin Gothic Book" pitchFamily="34" charset="0"/>
            </a:endParaRPr>
          </a:p>
          <a:p>
            <a:pPr marL="777240" lvl="4" indent="-228600"/>
            <a:r>
              <a:rPr lang="en-US" sz="2700" dirty="0">
                <a:latin typeface="Franklin Gothic Book" pitchFamily="34" charset="0"/>
              </a:rPr>
              <a:t>Gov’ts get less from sales taxes</a:t>
            </a:r>
          </a:p>
          <a:p>
            <a:pPr marL="342900" lvl="2" indent="0">
              <a:buClr>
                <a:srgbClr val="009DD9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151765" indent="0">
              <a:buNone/>
            </a:pPr>
            <a:endParaRPr lang="en-US" sz="2800" dirty="0">
              <a:latin typeface="Franklin Gothic Book" pitchFamily="34" charset="0"/>
            </a:endParaRPr>
          </a:p>
          <a:p>
            <a:pPr marL="151765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Trade &amp; Cheese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9" y="1447800"/>
            <a:ext cx="8686800" cy="6017307"/>
          </a:xfrm>
        </p:spPr>
        <p:txBody>
          <a:bodyPr>
            <a:normAutofit/>
          </a:bodyPr>
          <a:lstStyle/>
          <a:p>
            <a:pPr marL="53975" lvl="2" indent="0">
              <a:buNone/>
            </a:pPr>
            <a:r>
              <a:rPr lang="en-US" sz="2800" dirty="0">
                <a:latin typeface="Franklin Gothic Book" pitchFamily="34" charset="0"/>
              </a:rPr>
              <a:t>Realists</a:t>
            </a:r>
          </a:p>
          <a:p>
            <a:pPr marL="339725" lvl="2" indent="-165100"/>
            <a:r>
              <a:rPr lang="en-US" sz="2600" dirty="0">
                <a:latin typeface="Franklin Gothic Book" pitchFamily="34" charset="0"/>
              </a:rPr>
              <a:t>State as key actor</a:t>
            </a:r>
          </a:p>
          <a:p>
            <a:pPr marL="339725" lvl="2" indent="-165100"/>
            <a:r>
              <a:rPr lang="en-US" sz="2600" dirty="0">
                <a:latin typeface="Franklin Gothic Book" pitchFamily="34" charset="0"/>
              </a:rPr>
              <a:t>Power struggle</a:t>
            </a:r>
            <a:r>
              <a:rPr lang="en-US" sz="2800" dirty="0">
                <a:latin typeface="Franklin Gothic Book" pitchFamily="34" charset="0"/>
              </a:rPr>
              <a:t>	</a:t>
            </a:r>
          </a:p>
          <a:p>
            <a:pPr marL="53975" lvl="2" indent="0">
              <a:buNone/>
            </a:pPr>
            <a:r>
              <a:rPr lang="en-US" sz="2800" dirty="0">
                <a:latin typeface="Franklin Gothic Book" pitchFamily="34" charset="0"/>
              </a:rPr>
              <a:t>Liberals</a:t>
            </a:r>
          </a:p>
          <a:p>
            <a:pPr marL="339725" lvl="2" indent="-174625"/>
            <a:r>
              <a:rPr lang="en-US" sz="2600" dirty="0">
                <a:latin typeface="Franklin Gothic Book" pitchFamily="34" charset="0"/>
              </a:rPr>
              <a:t>Multiple actors</a:t>
            </a:r>
          </a:p>
          <a:p>
            <a:pPr marL="339725" lvl="2" indent="-174625"/>
            <a:r>
              <a:rPr lang="en-US" sz="2600" dirty="0">
                <a:latin typeface="Franklin Gothic Book" pitchFamily="34" charset="0"/>
              </a:rPr>
              <a:t>Cooperation can be </a:t>
            </a:r>
            <a:br>
              <a:rPr lang="en-US" sz="2600" dirty="0">
                <a:latin typeface="Franklin Gothic Book" pitchFamily="34" charset="0"/>
              </a:rPr>
            </a:br>
            <a:r>
              <a:rPr lang="en-US" sz="2600" dirty="0">
                <a:latin typeface="Franklin Gothic Book" pitchFamily="34" charset="0"/>
              </a:rPr>
              <a:t>beneficial</a:t>
            </a:r>
          </a:p>
          <a:p>
            <a:pPr marL="342900" lvl="2" indent="0">
              <a:buClr>
                <a:srgbClr val="009DD9"/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151765" indent="0">
              <a:buNone/>
            </a:pPr>
            <a:endParaRPr lang="en-US" sz="2800" dirty="0">
              <a:latin typeface="Franklin Gothic Book" pitchFamily="34" charset="0"/>
            </a:endParaRPr>
          </a:p>
          <a:p>
            <a:pPr marL="151765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5" name="Picture 4" descr="A picture containing table, indoor, wooden, drink&#10;&#10;Description automatically generated">
            <a:extLst>
              <a:ext uri="{FF2B5EF4-FFF2-40B4-BE49-F238E27FC236}">
                <a16:creationId xmlns:a16="http://schemas.microsoft.com/office/drawing/2014/main" id="{A96EFD54-EA84-465B-837B-27B0E5564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2100"/>
            <a:ext cx="4978400" cy="3733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9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751" y="-187898"/>
            <a:ext cx="4360449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81" y="848676"/>
            <a:ext cx="8458200" cy="60855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itchFamily="34" charset="0"/>
              </a:rPr>
              <a:t>Why countries trade </a:t>
            </a:r>
            <a:r>
              <a:rPr lang="en-US" sz="2000" dirty="0">
                <a:latin typeface="Franklin Gothic Book" pitchFamily="34" charset="0"/>
                <a:hlinkClick r:id="rId2"/>
              </a:rPr>
              <a:t>link</a:t>
            </a:r>
            <a:endParaRPr lang="en-US" sz="2800" b="1" dirty="0">
              <a:latin typeface="Franklin Gothic Book" pitchFamily="34" charset="0"/>
            </a:endParaRPr>
          </a:p>
          <a:p>
            <a:pPr marL="285750" indent="-285750"/>
            <a:r>
              <a:rPr lang="en-US" sz="2800" dirty="0">
                <a:latin typeface="Franklin Gothic Book" pitchFamily="34" charset="0"/>
              </a:rPr>
              <a:t>Types of trade</a:t>
            </a:r>
          </a:p>
          <a:p>
            <a:pPr marL="571500" lvl="1" indent="-228600"/>
            <a:r>
              <a:rPr lang="en-US" dirty="0">
                <a:latin typeface="Franklin Gothic Book" pitchFamily="34" charset="0"/>
              </a:rPr>
              <a:t>Primary, manufactured, services</a:t>
            </a:r>
          </a:p>
          <a:p>
            <a:pPr marL="845820" lvl="2" indent="-228600"/>
            <a:r>
              <a:rPr lang="en-US" sz="2600" dirty="0">
                <a:latin typeface="Franklin Gothic Book" pitchFamily="34" charset="0"/>
              </a:rPr>
              <a:t>Colonization</a:t>
            </a:r>
          </a:p>
          <a:p>
            <a:r>
              <a:rPr lang="en-US" sz="2700" dirty="0">
                <a:latin typeface="Franklin Gothic Book" pitchFamily="34" charset="0"/>
              </a:rPr>
              <a:t>World Trade Organization </a:t>
            </a:r>
            <a:r>
              <a:rPr lang="en-US" sz="1700" dirty="0">
                <a:latin typeface="Franklin Gothic Book" pitchFamily="34" charset="0"/>
              </a:rPr>
              <a:t>(1995)</a:t>
            </a:r>
          </a:p>
          <a:p>
            <a:r>
              <a:rPr lang="en-US" sz="2800" dirty="0">
                <a:latin typeface="Franklin Gothic Book" pitchFamily="34" charset="0"/>
              </a:rPr>
              <a:t>European Union </a:t>
            </a:r>
            <a:r>
              <a:rPr lang="en-US" sz="1700" dirty="0">
                <a:latin typeface="Franklin Gothic Book" panose="020B0503020102020204" pitchFamily="34" charset="0"/>
              </a:rPr>
              <a:t>(1992)</a:t>
            </a:r>
          </a:p>
          <a:p>
            <a:pPr lvl="1" algn="just"/>
            <a:r>
              <a:rPr lang="en-US" sz="2600" dirty="0">
                <a:latin typeface="Franklin Gothic Book" panose="020B0503020102020204" pitchFamily="34" charset="0"/>
              </a:rPr>
              <a:t>27 members after Brexit</a:t>
            </a:r>
          </a:p>
          <a:p>
            <a:pPr lvl="1" algn="just">
              <a:buClr>
                <a:srgbClr val="0F6FC6"/>
              </a:buClr>
            </a:pPr>
            <a:r>
              <a:rPr lang="en-US" sz="2600" dirty="0">
                <a:latin typeface="Franklin Gothic Book" panose="020B0503020102020204" pitchFamily="34" charset="0"/>
              </a:rPr>
              <a:t>Only 19 use euro </a:t>
            </a:r>
            <a:r>
              <a:rPr lang="en-US" sz="1700" dirty="0">
                <a:solidFill>
                  <a:prstClr val="black"/>
                </a:solidFill>
                <a:latin typeface="Franklin Gothic Book" panose="020B0503020102020204" pitchFamily="34" charset="0"/>
              </a:rPr>
              <a:t>(1999)</a:t>
            </a:r>
            <a:endParaRPr lang="en-US" sz="1700" dirty="0">
              <a:latin typeface="Franklin Gothic Book" panose="020B0503020102020204" pitchFamily="34" charset="0"/>
            </a:endParaRPr>
          </a:p>
          <a:p>
            <a:pPr marL="0" indent="-317">
              <a:buClr>
                <a:srgbClr val="009DD9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  <a:endParaRPr lang="en-US" sz="2500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7B1B2-A859-4516-8146-8C3179F4FA6F}"/>
              </a:ext>
            </a:extLst>
          </p:cNvPr>
          <p:cNvPicPr/>
          <p:nvPr/>
        </p:nvPicPr>
        <p:blipFill rotWithShape="1">
          <a:blip r:embed="rId3"/>
          <a:srcRect l="42276" t="28838" r="26122" b="23858"/>
          <a:stretch/>
        </p:blipFill>
        <p:spPr bwMode="auto">
          <a:xfrm>
            <a:off x="4724400" y="2697602"/>
            <a:ext cx="4572000" cy="416039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C4BE58-48F1-46A6-B98E-D9B0FD91512D}"/>
              </a:ext>
            </a:extLst>
          </p:cNvPr>
          <p:cNvSpPr txBox="1"/>
          <p:nvPr/>
        </p:nvSpPr>
        <p:spPr>
          <a:xfrm>
            <a:off x="4724400" y="6657945"/>
            <a:ext cx="38363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4"/>
              </a:rPr>
              <a:t>https://europa.eu/european-union/about-eu/countries_en</a:t>
            </a:r>
            <a:r>
              <a:rPr lang="en-US" sz="700" dirty="0"/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69FF1-9980-4D4C-9265-EFCB54A10800}"/>
              </a:ext>
            </a:extLst>
          </p:cNvPr>
          <p:cNvGrpSpPr/>
          <p:nvPr/>
        </p:nvGrpSpPr>
        <p:grpSpPr>
          <a:xfrm>
            <a:off x="6553200" y="3764402"/>
            <a:ext cx="1931377" cy="2319323"/>
            <a:chOff x="6400800" y="2362200"/>
            <a:chExt cx="1931377" cy="2319323"/>
          </a:xfrm>
        </p:grpSpPr>
        <p:sp>
          <p:nvSpPr>
            <p:cNvPr id="12" name="Multiply 4">
              <a:extLst>
                <a:ext uri="{FF2B5EF4-FFF2-40B4-BE49-F238E27FC236}">
                  <a16:creationId xmlns:a16="http://schemas.microsoft.com/office/drawing/2014/main" id="{B0A7BA64-744B-45D3-917C-31DFF9A76587}"/>
                </a:ext>
              </a:extLst>
            </p:cNvPr>
            <p:cNvSpPr/>
            <p:nvPr/>
          </p:nvSpPr>
          <p:spPr>
            <a:xfrm>
              <a:off x="6400800" y="2362200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ultiply 10">
              <a:extLst>
                <a:ext uri="{FF2B5EF4-FFF2-40B4-BE49-F238E27FC236}">
                  <a16:creationId xmlns:a16="http://schemas.microsoft.com/office/drawing/2014/main" id="{69816331-D678-4EAA-B385-FE2F36708590}"/>
                </a:ext>
              </a:extLst>
            </p:cNvPr>
            <p:cNvSpPr/>
            <p:nvPr/>
          </p:nvSpPr>
          <p:spPr>
            <a:xfrm>
              <a:off x="7002544" y="3313672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1">
              <a:extLst>
                <a:ext uri="{FF2B5EF4-FFF2-40B4-BE49-F238E27FC236}">
                  <a16:creationId xmlns:a16="http://schemas.microsoft.com/office/drawing/2014/main" id="{0BD9504A-D5CA-46D7-9B18-7C64CF5B0FE8}"/>
                </a:ext>
              </a:extLst>
            </p:cNvPr>
            <p:cNvSpPr/>
            <p:nvPr/>
          </p:nvSpPr>
          <p:spPr>
            <a:xfrm>
              <a:off x="7315200" y="2906598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2">
              <a:extLst>
                <a:ext uri="{FF2B5EF4-FFF2-40B4-BE49-F238E27FC236}">
                  <a16:creationId xmlns:a16="http://schemas.microsoft.com/office/drawing/2014/main" id="{5F5FA774-D11B-44D8-B54D-C44C70FAF7AD}"/>
                </a:ext>
              </a:extLst>
            </p:cNvPr>
            <p:cNvSpPr/>
            <p:nvPr/>
          </p:nvSpPr>
          <p:spPr>
            <a:xfrm>
              <a:off x="7902019" y="3885172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3">
              <a:extLst>
                <a:ext uri="{FF2B5EF4-FFF2-40B4-BE49-F238E27FC236}">
                  <a16:creationId xmlns:a16="http://schemas.microsoft.com/office/drawing/2014/main" id="{EE71F454-6280-4B3C-9C3F-AAA22F2F15EB}"/>
                </a:ext>
              </a:extLst>
            </p:cNvPr>
            <p:cNvSpPr/>
            <p:nvPr/>
          </p:nvSpPr>
          <p:spPr>
            <a:xfrm>
              <a:off x="7391400" y="3694672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4">
              <a:extLst>
                <a:ext uri="{FF2B5EF4-FFF2-40B4-BE49-F238E27FC236}">
                  <a16:creationId xmlns:a16="http://schemas.microsoft.com/office/drawing/2014/main" id="{E2B473AD-9839-43D2-92CF-CF776FECDAA2}"/>
                </a:ext>
              </a:extLst>
            </p:cNvPr>
            <p:cNvSpPr/>
            <p:nvPr/>
          </p:nvSpPr>
          <p:spPr>
            <a:xfrm>
              <a:off x="8027377" y="4300523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ultiply 15">
              <a:extLst>
                <a:ext uri="{FF2B5EF4-FFF2-40B4-BE49-F238E27FC236}">
                  <a16:creationId xmlns:a16="http://schemas.microsoft.com/office/drawing/2014/main" id="{BD8BFF87-4BE1-4576-A700-EE7113E0FE7C}"/>
                </a:ext>
              </a:extLst>
            </p:cNvPr>
            <p:cNvSpPr/>
            <p:nvPr/>
          </p:nvSpPr>
          <p:spPr>
            <a:xfrm>
              <a:off x="7078744" y="3947139"/>
              <a:ext cx="304800" cy="381000"/>
            </a:xfrm>
            <a:prstGeom prst="mathMultiply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0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Trade 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9" y="990600"/>
            <a:ext cx="84582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Franklin Gothic Book" pitchFamily="34" charset="0"/>
              </a:rPr>
              <a:t>Minimize trade barriers</a:t>
            </a:r>
          </a:p>
          <a:p>
            <a:r>
              <a:rPr lang="en-US" sz="2800" dirty="0">
                <a:latin typeface="Franklin Gothic Book" pitchFamily="34" charset="0"/>
              </a:rPr>
              <a:t>How they trade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Bilateral</a:t>
            </a:r>
          </a:p>
          <a:p>
            <a:pPr lvl="2"/>
            <a:r>
              <a:rPr lang="en-US" sz="2600" dirty="0">
                <a:latin typeface="Franklin Gothic Book" pitchFamily="34" charset="0"/>
              </a:rPr>
              <a:t>EU-Japan, Canada- UK, US- EU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Multilateral  </a:t>
            </a:r>
          </a:p>
          <a:p>
            <a:pPr lvl="2"/>
            <a:r>
              <a:rPr lang="en-US" sz="2600" dirty="0">
                <a:latin typeface="Franklin Gothic Book" pitchFamily="34" charset="0"/>
              </a:rPr>
              <a:t>USMCA </a:t>
            </a:r>
            <a:r>
              <a:rPr lang="en-US" sz="1800" dirty="0">
                <a:latin typeface="Franklin Gothic Book" pitchFamily="34" charset="0"/>
              </a:rPr>
              <a:t>(was NAFTA), </a:t>
            </a:r>
            <a:r>
              <a:rPr lang="en-US" sz="2600" dirty="0">
                <a:latin typeface="Franklin Gothic Book" pitchFamily="34" charset="0"/>
              </a:rPr>
              <a:t>WTO, etc.</a:t>
            </a:r>
          </a:p>
          <a:p>
            <a:r>
              <a:rPr lang="en-US" sz="2800" dirty="0">
                <a:latin typeface="Franklin Gothic Book" pitchFamily="34" charset="0"/>
              </a:rPr>
              <a:t>How trade deals affect you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Cheaper imports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More product choices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Better quality options</a:t>
            </a:r>
          </a:p>
          <a:p>
            <a:pPr lvl="1"/>
            <a:r>
              <a:rPr lang="en-US" sz="2600" dirty="0">
                <a:latin typeface="Franklin Gothic Book" pitchFamily="34" charset="0"/>
              </a:rPr>
              <a:t>Standardized products</a:t>
            </a:r>
            <a:endParaRPr lang="en-US" sz="2400" dirty="0">
              <a:latin typeface="Franklin Gothic Book" pitchFamily="34" charset="0"/>
            </a:endParaRPr>
          </a:p>
          <a:p>
            <a:pPr marL="0" indent="-317">
              <a:buClr>
                <a:srgbClr val="009DD9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  <a:endParaRPr lang="en-US" sz="1800" dirty="0">
              <a:latin typeface="Franklin Gothic Book" pitchFamily="34" charset="0"/>
            </a:endParaRPr>
          </a:p>
          <a:p>
            <a:pPr marL="151765" indent="0">
              <a:buNone/>
            </a:pPr>
            <a:endParaRPr lang="en-US" sz="2500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  <a:p>
            <a:pPr marL="808355" lvl="2" indent="0">
              <a:buNone/>
            </a:pPr>
            <a:endParaRPr lang="en-US" dirty="0"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3158600" cy="47132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8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5400" b="1" dirty="0"/>
              <a:t>Trade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68298"/>
            <a:ext cx="8229600" cy="5683478"/>
          </a:xfrm>
        </p:spPr>
        <p:txBody>
          <a:bodyPr>
            <a:normAutofit/>
          </a:bodyPr>
          <a:lstStyle/>
          <a:p>
            <a:pPr marL="457200" indent="-306388"/>
            <a:r>
              <a:rPr lang="en-US" sz="2800" dirty="0">
                <a:latin typeface="Franklin Gothic Book" pitchFamily="34" charset="0"/>
              </a:rPr>
              <a:t>Trade disputes</a:t>
            </a:r>
          </a:p>
          <a:p>
            <a:pPr marL="822960" lvl="1" indent="-306388"/>
            <a:r>
              <a:rPr lang="en-US" dirty="0">
                <a:latin typeface="Franklin Gothic Book" pitchFamily="34" charset="0"/>
              </a:rPr>
              <a:t>China taxes Australian wine </a:t>
            </a:r>
            <a:r>
              <a:rPr lang="en-US" sz="1600" dirty="0">
                <a:latin typeface="Franklin Gothic Book" pitchFamily="34" charset="0"/>
                <a:hlinkClick r:id="rId2"/>
              </a:rPr>
              <a:t> link</a:t>
            </a:r>
            <a:endParaRPr lang="en-US" dirty="0">
              <a:latin typeface="Franklin Gothic Book" pitchFamily="34" charset="0"/>
            </a:endParaRPr>
          </a:p>
          <a:p>
            <a:pPr marL="457200" indent="-306388"/>
            <a:r>
              <a:rPr lang="en-US" sz="2800" dirty="0">
                <a:latin typeface="Franklin Gothic Book" pitchFamily="34" charset="0"/>
              </a:rPr>
              <a:t>World Trade Organization </a:t>
            </a:r>
            <a:r>
              <a:rPr lang="en-US" sz="2400" dirty="0">
                <a:latin typeface="Franklin Gothic Book" pitchFamily="34" charset="0"/>
              </a:rPr>
              <a:t>(WTO)</a:t>
            </a:r>
            <a:r>
              <a:rPr lang="en-US" sz="2000" dirty="0">
                <a:latin typeface="Franklin Gothic Book" pitchFamily="34" charset="0"/>
              </a:rPr>
              <a:t> </a:t>
            </a:r>
            <a:endParaRPr lang="en-US" sz="2800" dirty="0">
              <a:latin typeface="Franklin Gothic Book" pitchFamily="34" charset="0"/>
            </a:endParaRPr>
          </a:p>
          <a:p>
            <a:pPr marL="822960" lvl="1" indent="-306388"/>
            <a:r>
              <a:rPr lang="en-US" sz="2600" dirty="0">
                <a:latin typeface="Franklin Gothic Book" pitchFamily="34" charset="0"/>
              </a:rPr>
              <a:t>Dispute mechanism </a:t>
            </a:r>
            <a:r>
              <a:rPr lang="en-US" sz="1500" dirty="0">
                <a:latin typeface="Franklin Gothic Book" pitchFamily="34" charset="0"/>
                <a:hlinkClick r:id="rId3"/>
              </a:rPr>
              <a:t>link</a:t>
            </a:r>
            <a:endParaRPr lang="en-US" sz="1500" dirty="0">
              <a:latin typeface="Franklin Gothic Book" pitchFamily="34" charset="0"/>
            </a:endParaRPr>
          </a:p>
          <a:p>
            <a:pPr marL="1033463" lvl="2" indent="-242888"/>
            <a:r>
              <a:rPr lang="en-US" sz="2600" dirty="0">
                <a:latin typeface="Franklin Gothic Book" pitchFamily="34" charset="0"/>
              </a:rPr>
              <a:t>610 complaints; Ruled on 350+ cases</a:t>
            </a:r>
          </a:p>
          <a:p>
            <a:pPr marL="1033463" lvl="2" indent="-242888"/>
            <a:r>
              <a:rPr lang="en-US" sz="2600" dirty="0">
                <a:latin typeface="Franklin Gothic Book" pitchFamily="34" charset="0"/>
              </a:rPr>
              <a:t>Recent rulings</a:t>
            </a:r>
          </a:p>
          <a:p>
            <a:pPr marL="1262063" lvl="3" indent="-196850"/>
            <a:r>
              <a:rPr lang="en-US" sz="2600" dirty="0">
                <a:latin typeface="Franklin Gothic Book" pitchFamily="34" charset="0"/>
              </a:rPr>
              <a:t>US tariffs on Indian steel</a:t>
            </a:r>
          </a:p>
          <a:p>
            <a:pPr marL="1262063" lvl="3" indent="-196850"/>
            <a:r>
              <a:rPr lang="en-US" sz="2600" dirty="0">
                <a:latin typeface="Franklin Gothic Book" pitchFamily="34" charset="0"/>
              </a:rPr>
              <a:t>Chinese tariffs on US cars</a:t>
            </a:r>
          </a:p>
          <a:p>
            <a:pPr marL="639763" lvl="2" indent="0">
              <a:buClr>
                <a:srgbClr val="009DD9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0" y="3810037"/>
            <a:ext cx="3657600" cy="2905006"/>
            <a:chOff x="4650991" y="1663873"/>
            <a:chExt cx="4143375" cy="3352800"/>
          </a:xfrm>
        </p:grpSpPr>
        <p:pic>
          <p:nvPicPr>
            <p:cNvPr id="1026" name="Picture 2" descr="http://static01.nyt.com/images/2014/05/24/business/Trade1/Trade1-master67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91" y="1663873"/>
              <a:ext cx="4143375" cy="3352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650991" y="4469761"/>
              <a:ext cx="4143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hlinkClick r:id="rId5"/>
                </a:rPr>
                <a:t>Jeep Billboard in Shanghai </a:t>
              </a:r>
            </a:p>
            <a:p>
              <a:r>
                <a:rPr lang="en-US" sz="700" dirty="0">
                  <a:hlinkClick r:id="rId5"/>
                </a:rPr>
                <a:t>  http://www.nytimes.com/2014/05/24/business/wto-ruling-on-chinese-tariffs-on-us-cars.html?_r=0</a:t>
              </a:r>
              <a:r>
                <a:rPr lang="en-US" sz="7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5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oreign Capital Budgeting Analysis"/>
          <p:cNvPicPr>
            <a:picLocks noChangeAspect="1" noChangeArrowheads="1"/>
          </p:cNvPicPr>
          <p:nvPr/>
        </p:nvPicPr>
        <p:blipFill rotWithShape="1">
          <a:blip r:embed="rId3" cstate="print"/>
          <a:srcRect l="10810" t="4091" r="13513" b="-703"/>
          <a:stretch/>
        </p:blipFill>
        <p:spPr bwMode="auto">
          <a:xfrm>
            <a:off x="6908260" y="723089"/>
            <a:ext cx="2133600" cy="19957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7775"/>
            <a:ext cx="8229600" cy="828675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800" b="1" dirty="0"/>
              <a:t>Economic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6172200"/>
          </a:xfrm>
        </p:spPr>
        <p:txBody>
          <a:bodyPr>
            <a:normAutofit/>
          </a:bodyPr>
          <a:lstStyle/>
          <a:p>
            <a:pPr marL="211138" lvl="2" indent="-211138"/>
            <a:r>
              <a:rPr lang="en-US" sz="2600" dirty="0">
                <a:latin typeface="Franklin Gothic Book" pitchFamily="34" charset="0"/>
                <a:sym typeface="Wingdings" pitchFamily="2" charset="2"/>
              </a:rPr>
              <a:t>Gross Domestic Product (GDP) </a:t>
            </a:r>
          </a:p>
          <a:p>
            <a:pPr marL="485458" lvl="3" indent="-211138"/>
            <a:r>
              <a:rPr lang="en-US" sz="2500" dirty="0">
                <a:latin typeface="Franklin Gothic Book" pitchFamily="34" charset="0"/>
                <a:sym typeface="Wingdings" pitchFamily="2" charset="2"/>
              </a:rPr>
              <a:t>M</a:t>
            </a:r>
            <a:r>
              <a:rPr lang="en-US" sz="2500" dirty="0">
                <a:latin typeface="Franklin Gothic Book" pitchFamily="34" charset="0"/>
              </a:rPr>
              <a:t>easures country’s wealth</a:t>
            </a:r>
          </a:p>
          <a:p>
            <a:pPr marL="211138" lvl="2" indent="-211138"/>
            <a:r>
              <a:rPr lang="en-US" sz="2600" dirty="0">
                <a:latin typeface="Franklin Gothic Book" pitchFamily="34" charset="0"/>
              </a:rPr>
              <a:t>GDP per capita</a:t>
            </a:r>
          </a:p>
          <a:p>
            <a:pPr marL="485458" lvl="3" indent="-211138"/>
            <a:r>
              <a:rPr lang="en-US" sz="2500" dirty="0">
                <a:latin typeface="Franklin Gothic Book" pitchFamily="34" charset="0"/>
              </a:rPr>
              <a:t>Measures average income per person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399721"/>
              </p:ext>
            </p:extLst>
          </p:nvPr>
        </p:nvGraphicFramePr>
        <p:xfrm>
          <a:off x="428017" y="2718801"/>
          <a:ext cx="7696200" cy="411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518">
                <a:tc>
                  <a:txBody>
                    <a:bodyPr/>
                    <a:lstStyle/>
                    <a:p>
                      <a:r>
                        <a:rPr lang="en-US" sz="2400" dirty="0"/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GDP </a:t>
                      </a:r>
                      <a:r>
                        <a:rPr lang="en-US" sz="1100" dirty="0"/>
                        <a:t>(IMF 2021)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GDP p/c  in PPP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(IMF  2021)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$22.6</a:t>
                      </a:r>
                      <a:r>
                        <a:rPr lang="en-US" sz="2400" baseline="0" dirty="0"/>
                        <a:t> 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$68,309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China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$16.6 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$12,624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(79)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Japan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$5.3 </a:t>
                      </a:r>
                      <a:r>
                        <a:rPr lang="en-US" sz="2400" baseline="0" dirty="0"/>
                        <a:t>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$44,585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(43)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Germany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$4.3 </a:t>
                      </a:r>
                      <a:r>
                        <a:rPr lang="en-US" sz="2400" baseline="0" dirty="0"/>
                        <a:t>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$56,956</a:t>
                      </a:r>
                      <a:r>
                        <a:rPr lang="en-US" sz="2400" baseline="0" dirty="0"/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(26)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51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India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$3 T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(7)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$7,333</a:t>
                      </a:r>
                      <a:r>
                        <a:rPr lang="en-US" sz="2400" baseline="0" dirty="0"/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(155)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47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/>
                        <a:t>Nigeria </a:t>
                      </a:r>
                      <a:r>
                        <a:rPr lang="en-US" sz="1800" baseline="0" dirty="0"/>
                        <a:t>(1</a:t>
                      </a:r>
                      <a:r>
                        <a:rPr lang="en-US" sz="1800" baseline="30000" dirty="0"/>
                        <a:t>st</a:t>
                      </a:r>
                      <a:r>
                        <a:rPr lang="en-US" sz="1800" baseline="0" dirty="0"/>
                        <a:t> non-EE GS)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$514</a:t>
                      </a:r>
                      <a:r>
                        <a:rPr lang="en-US" sz="2400" baseline="0" dirty="0"/>
                        <a:t> B </a:t>
                      </a:r>
                      <a:r>
                        <a:rPr lang="en-US" sz="2000" baseline="0" dirty="0"/>
                        <a:t>(27)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$5,280 </a:t>
                      </a:r>
                      <a:r>
                        <a:rPr lang="en-US" sz="2000" dirty="0"/>
                        <a:t>(172)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847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$20.9 T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$35,623 </a:t>
                      </a:r>
                      <a:r>
                        <a:rPr lang="en-US" sz="2000" dirty="0"/>
                        <a:t>(59)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587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8382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4800" b="1" dirty="0"/>
              <a:t>Economic Indicators </a:t>
            </a:r>
            <a:r>
              <a:rPr lang="en-US" sz="3200" b="1" dirty="0"/>
              <a:t>(cont.)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8991600" cy="5715000"/>
          </a:xfrm>
        </p:spPr>
        <p:txBody>
          <a:bodyPr>
            <a:normAutofit/>
          </a:bodyPr>
          <a:lstStyle/>
          <a:p>
            <a:pPr marL="230188" indent="-231775"/>
            <a:r>
              <a:rPr lang="en-US" sz="2800" dirty="0">
                <a:latin typeface="Franklin Gothic Book" pitchFamily="34" charset="0"/>
              </a:rPr>
              <a:t>How money works </a:t>
            </a:r>
            <a:r>
              <a:rPr lang="en-US" sz="1700" dirty="0">
                <a:latin typeface="Franklin Gothic Book" pitchFamily="34" charset="0"/>
                <a:hlinkClick r:id="rId3"/>
              </a:rPr>
              <a:t>link</a:t>
            </a:r>
            <a:endParaRPr lang="en-US" sz="1700" dirty="0">
              <a:latin typeface="Franklin Gothic Book" pitchFamily="34" charset="0"/>
            </a:endParaRPr>
          </a:p>
          <a:p>
            <a:pPr marL="230188" indent="-231775"/>
            <a:r>
              <a:rPr lang="en-US" sz="2800" dirty="0">
                <a:latin typeface="Franklin Gothic Book" pitchFamily="34" charset="0"/>
              </a:rPr>
              <a:t>Purchasing Power Parity </a:t>
            </a:r>
            <a:r>
              <a:rPr lang="en-US" sz="2400" dirty="0">
                <a:latin typeface="Franklin Gothic Book" pitchFamily="34" charset="0"/>
              </a:rPr>
              <a:t>(PPP) </a:t>
            </a:r>
            <a:r>
              <a:rPr lang="en-US" sz="1700" dirty="0">
                <a:latin typeface="Franklin Gothic Book" pitchFamily="34" charset="0"/>
                <a:hlinkClick r:id="rId4"/>
              </a:rPr>
              <a:t>link</a:t>
            </a:r>
            <a:endParaRPr lang="en-US" sz="1700" dirty="0">
              <a:latin typeface="Franklin Gothic Book" pitchFamily="34" charset="0"/>
            </a:endParaRPr>
          </a:p>
          <a:p>
            <a:pPr marL="457200" lvl="1" indent="-228600"/>
            <a:r>
              <a:rPr lang="en-US" sz="2600" dirty="0">
                <a:latin typeface="Franklin Gothic Book" pitchFamily="34" charset="0"/>
              </a:rPr>
              <a:t>Big Mac Index</a:t>
            </a:r>
          </a:p>
          <a:p>
            <a:pPr marL="457200" lvl="1" indent="-228600"/>
            <a:r>
              <a:rPr lang="en-US" sz="2600" dirty="0">
                <a:latin typeface="Franklin Gothic Book" pitchFamily="34" charset="0"/>
              </a:rPr>
              <a:t>What/how much people can buy</a:t>
            </a:r>
          </a:p>
          <a:p>
            <a:pPr marL="457200" lvl="1" indent="-228600"/>
            <a:r>
              <a:rPr lang="en-US" sz="2600" dirty="0">
                <a:latin typeface="Franklin Gothic Book" pitchFamily="34" charset="0"/>
              </a:rPr>
              <a:t>GN stronger currencies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3" y="358321"/>
            <a:ext cx="83572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86661"/>
              </p:ext>
            </p:extLst>
          </p:nvPr>
        </p:nvGraphicFramePr>
        <p:xfrm>
          <a:off x="304801" y="4172856"/>
          <a:ext cx="8458199" cy="2594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6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80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Big Mac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(</a:t>
                      </a:r>
                      <a:r>
                        <a:rPr lang="en-US" baseline="0" dirty="0" err="1"/>
                        <a:t>ave.</a:t>
                      </a:r>
                      <a:r>
                        <a:rPr lang="en-US" baseline="0" dirty="0"/>
                        <a:t> cost)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Could</a:t>
                      </a:r>
                      <a:r>
                        <a:rPr lang="en-US" baseline="0" dirty="0"/>
                        <a:t> Buy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Abroad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$4.93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11,028 </a:t>
                      </a:r>
                      <a:r>
                        <a:rPr lang="en-US" sz="2000" dirty="0"/>
                        <a:t>Big Macs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28,616 Big Macs in 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895 </a:t>
                      </a:r>
                      <a:r>
                        <a:rPr lang="en-US" sz="2000" baseline="0" dirty="0"/>
                        <a:t>Big Macs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345 Big Macs in U.S.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2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Calculations based on IMF</a:t>
                      </a:r>
                      <a:r>
                        <a:rPr lang="en-US" sz="1600" baseline="0" dirty="0"/>
                        <a:t> data 2015 and 2016 </a:t>
                      </a:r>
                      <a:r>
                        <a:rPr lang="en-US" sz="1600" baseline="0" dirty="0">
                          <a:hlinkClick r:id="rId6"/>
                        </a:rPr>
                        <a:t>Big Mac Index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37E4F8-698E-4F16-B5B6-AAE56281FE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26" y="869042"/>
            <a:ext cx="280035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3536</TotalTime>
  <Words>634</Words>
  <Application>Microsoft Office PowerPoint</Application>
  <PresentationFormat>On-screen Show (4:3)</PresentationFormat>
  <Paragraphs>156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Franklin Gothic Book</vt:lpstr>
      <vt:lpstr>Wingdings 2</vt:lpstr>
      <vt:lpstr>Flow</vt:lpstr>
      <vt:lpstr>The State, Resources,  &amp;  The Global Economy</vt:lpstr>
      <vt:lpstr>What’s in a Name?</vt:lpstr>
      <vt:lpstr>Trade Issue</vt:lpstr>
      <vt:lpstr>Trade &amp; Cheese</vt:lpstr>
      <vt:lpstr>Trade</vt:lpstr>
      <vt:lpstr>Trade Pacts</vt:lpstr>
      <vt:lpstr>Trade Issues</vt:lpstr>
      <vt:lpstr>Economic Indicators</vt:lpstr>
      <vt:lpstr>Economic Indicators (cont.)</vt:lpstr>
      <vt:lpstr>IGOs &amp; MNCs</vt:lpstr>
      <vt:lpstr>The State 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Political  Economy</dc:title>
  <dc:creator>Kimberly Weir</dc:creator>
  <cp:lastModifiedBy>Kimberly Weir</cp:lastModifiedBy>
  <cp:revision>454</cp:revision>
  <dcterms:created xsi:type="dcterms:W3CDTF">2012-04-04T19:14:34Z</dcterms:created>
  <dcterms:modified xsi:type="dcterms:W3CDTF">2023-02-16T17:35:44Z</dcterms:modified>
</cp:coreProperties>
</file>