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26" r:id="rId2"/>
    <p:sldId id="375" r:id="rId3"/>
    <p:sldId id="368" r:id="rId4"/>
    <p:sldId id="369" r:id="rId5"/>
    <p:sldId id="370" r:id="rId6"/>
    <p:sldId id="371" r:id="rId7"/>
    <p:sldId id="372" r:id="rId8"/>
    <p:sldId id="373" r:id="rId9"/>
    <p:sldId id="3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20" autoAdjust="0"/>
  </p:normalViewPr>
  <p:slideViewPr>
    <p:cSldViewPr>
      <p:cViewPr varScale="1">
        <p:scale>
          <a:sx n="98" d="100"/>
          <a:sy n="98" d="100"/>
        </p:scale>
        <p:origin x="7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9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954D0-3588-4557-9394-07120D30FD3A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993FF-C03C-4048-993C-CEE575CC0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7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4A35DDD-2161-4947-8D1E-8967C1EA81CF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A35DDD-2161-4947-8D1E-8967C1EA81CF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A35DDD-2161-4947-8D1E-8967C1EA81CF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A35DDD-2161-4947-8D1E-8967C1EA81CF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A35DDD-2161-4947-8D1E-8967C1EA81CF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A35DDD-2161-4947-8D1E-8967C1EA81CF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A35DDD-2161-4947-8D1E-8967C1EA81CF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upload.wikimedia.org/wikipedia/commons/9/95/World_map_mangrove_distribution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Maiandra GD" pitchFamily="34" charset="0"/>
              </a:rPr>
              <a:t>The State &amp; Resources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99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Transnational Issues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56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8686800" cy="7467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Maiandra GD" panose="020E0502030308020204" pitchFamily="34" charset="0"/>
              </a:rPr>
              <a:t>What are Mangroves?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6172200"/>
          </a:xfrm>
        </p:spPr>
      </p:pic>
    </p:spTree>
    <p:extLst>
      <p:ext uri="{BB962C8B-B14F-4D97-AF65-F5344CB8AC3E}">
        <p14:creationId xmlns:p14="http://schemas.microsoft.com/office/powerpoint/2010/main" val="107893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60960"/>
            <a:ext cx="9024138" cy="74676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Maiandra GD" panose="020E0502030308020204" pitchFamily="34" charset="0"/>
              </a:rPr>
              <a:t>The Importance of Mangroves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304800" y="977245"/>
            <a:ext cx="8686800" cy="5562600"/>
          </a:xfrm>
        </p:spPr>
        <p:txBody>
          <a:bodyPr>
            <a:normAutofit/>
          </a:bodyPr>
          <a:lstStyle/>
          <a:p>
            <a:pPr lvl="1"/>
            <a:r>
              <a:rPr lang="en-US" sz="2500" dirty="0">
                <a:latin typeface="Maiandra GD" panose="020E0502030308020204" pitchFamily="34" charset="0"/>
              </a:rPr>
              <a:t>Biodiversity</a:t>
            </a:r>
          </a:p>
          <a:p>
            <a:pPr lvl="1"/>
            <a:r>
              <a:rPr lang="en-US" sz="2500" dirty="0">
                <a:latin typeface="Maiandra GD" panose="020E0502030308020204" pitchFamily="34" charset="0"/>
              </a:rPr>
              <a:t>Water quality</a:t>
            </a:r>
          </a:p>
          <a:p>
            <a:pPr lvl="1"/>
            <a:r>
              <a:rPr lang="en-US" sz="2500" dirty="0">
                <a:latin typeface="Maiandra GD" panose="020E0502030308020204" pitchFamily="34" charset="0"/>
              </a:rPr>
              <a:t>Storm barriers</a:t>
            </a:r>
          </a:p>
          <a:p>
            <a:pPr lvl="1"/>
            <a:r>
              <a:rPr lang="en-US" sz="2500" dirty="0">
                <a:latin typeface="Maiandra GD" panose="020E0502030308020204" pitchFamily="34" charset="0"/>
              </a:rPr>
              <a:t>Capture, reduce, </a:t>
            </a:r>
            <a:br>
              <a:rPr lang="en-US" sz="2500" dirty="0">
                <a:latin typeface="Maiandra GD" panose="020E0502030308020204" pitchFamily="34" charset="0"/>
              </a:rPr>
            </a:br>
            <a:r>
              <a:rPr lang="en-US" sz="2500" dirty="0">
                <a:latin typeface="Maiandra GD" panose="020E0502030308020204" pitchFamily="34" charset="0"/>
              </a:rPr>
              <a:t>carbon emissions</a:t>
            </a:r>
          </a:p>
          <a:p>
            <a:pPr lvl="2"/>
            <a:r>
              <a:rPr lang="en-US" sz="2200" dirty="0">
                <a:latin typeface="Maiandra GD" panose="020E0502030308020204" pitchFamily="34" charset="0"/>
              </a:rPr>
              <a:t>Blue carbon</a:t>
            </a:r>
          </a:p>
          <a:p>
            <a:pPr lvl="3"/>
            <a:r>
              <a:rPr lang="en-US" sz="2200" dirty="0">
                <a:latin typeface="Maiandra GD" panose="020E0502030308020204" pitchFamily="34" charset="0"/>
              </a:rPr>
              <a:t>Coastal-captured</a:t>
            </a:r>
            <a:br>
              <a:rPr lang="en-US" sz="2200" dirty="0">
                <a:latin typeface="Maiandra GD" panose="020E0502030308020204" pitchFamily="34" charset="0"/>
              </a:rPr>
            </a:br>
            <a:r>
              <a:rPr lang="en-US" sz="2200" dirty="0">
                <a:latin typeface="Maiandra GD" panose="020E0502030308020204" pitchFamily="34" charset="0"/>
              </a:rPr>
              <a:t>carbon</a:t>
            </a:r>
          </a:p>
          <a:p>
            <a:pPr lvl="3"/>
            <a:r>
              <a:rPr lang="en-US" sz="2200" dirty="0">
                <a:latin typeface="Maiandra GD" panose="020E0502030308020204" pitchFamily="34" charset="0"/>
              </a:rPr>
              <a:t>Takes in 2-4 X</a:t>
            </a:r>
            <a:br>
              <a:rPr lang="en-US" sz="2200" dirty="0">
                <a:latin typeface="Maiandra GD" panose="020E0502030308020204" pitchFamily="34" charset="0"/>
              </a:rPr>
            </a:br>
            <a:r>
              <a:rPr lang="en-US" sz="2200" dirty="0">
                <a:latin typeface="Maiandra GD" panose="020E0502030308020204" pitchFamily="34" charset="0"/>
              </a:rPr>
              <a:t>more carbon</a:t>
            </a:r>
            <a:endParaRPr lang="en-US" sz="2500" dirty="0">
              <a:latin typeface="Maiandra GD" panose="020E0502030308020204" pitchFamily="34" charset="0"/>
            </a:endParaRPr>
          </a:p>
          <a:p>
            <a:pPr marL="754380" lvl="1" indent="-342900"/>
            <a:r>
              <a:rPr lang="en-US" sz="2500" dirty="0">
                <a:solidFill>
                  <a:prstClr val="black"/>
                </a:solidFill>
                <a:latin typeface="Maiandra GD" panose="020E0502030308020204" pitchFamily="34" charset="0"/>
              </a:rPr>
              <a:t>Livelihoods</a:t>
            </a:r>
            <a:endParaRPr lang="en-US" sz="1800" dirty="0">
              <a:latin typeface="Maiandra GD" panose="020E0502030308020204" pitchFamily="34" charset="0"/>
            </a:endParaRPr>
          </a:p>
          <a:p>
            <a:pPr marL="411480" lvl="1" indent="0">
              <a:buNone/>
            </a:pPr>
            <a:r>
              <a:rPr lang="en-US" sz="1800" dirty="0">
                <a:latin typeface="Maiandra GD" panose="020E0502030308020204" pitchFamily="34" charset="0"/>
              </a:rPr>
              <a:t>¤</a:t>
            </a:r>
          </a:p>
          <a:p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3" r="18885" b="4637"/>
          <a:stretch/>
        </p:blipFill>
        <p:spPr>
          <a:xfrm>
            <a:off x="3200400" y="990600"/>
            <a:ext cx="5823738" cy="5638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966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"/>
            <a:ext cx="8686800" cy="7921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Maiandra GD" panose="020E0502030308020204" pitchFamily="34" charset="0"/>
              </a:rPr>
              <a:t>Where are the Mangroves?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" y="6629400"/>
            <a:ext cx="8534400" cy="22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00" dirty="0">
                <a:latin typeface="Maiandra GD" panose="020E0502030308020204" pitchFamily="34" charset="0"/>
                <a:hlinkClick r:id="rId2"/>
              </a:rPr>
              <a:t>https://upload.wikimedia.org/wikipedia/commons/9/95/World_map_mangrove_distribution.png</a:t>
            </a:r>
            <a:r>
              <a:rPr lang="en-US" sz="700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026" name="Picture 2" descr="File:World map mangrove distribu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610600" cy="5410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81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" y="-152400"/>
            <a:ext cx="8686800" cy="74676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Maiandra GD" panose="020E0502030308020204" pitchFamily="34" charset="0"/>
              </a:rPr>
              <a:t>Destruction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" y="594360"/>
            <a:ext cx="8534400" cy="61076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Maiandra GD" panose="020E0502030308020204" pitchFamily="34" charset="0"/>
              </a:rPr>
              <a:t>Deforestation</a:t>
            </a:r>
          </a:p>
          <a:p>
            <a:pPr lvl="1"/>
            <a:r>
              <a:rPr lang="en-US" sz="2600" dirty="0">
                <a:latin typeface="Maiandra GD" panose="020E0502030308020204" pitchFamily="34" charset="0"/>
              </a:rPr>
              <a:t>Tourism</a:t>
            </a:r>
          </a:p>
          <a:p>
            <a:pPr lvl="2" indent="-223838"/>
            <a:r>
              <a:rPr lang="en-US" sz="2600" dirty="0">
                <a:latin typeface="Maiandra GD" panose="020E0502030308020204" pitchFamily="34" charset="0"/>
              </a:rPr>
              <a:t>Beaches</a:t>
            </a:r>
          </a:p>
          <a:p>
            <a:pPr lvl="2" indent="-223838"/>
            <a:r>
              <a:rPr lang="en-US" sz="2600" dirty="0">
                <a:latin typeface="Maiandra GD" panose="020E0502030308020204" pitchFamily="34" charset="0"/>
              </a:rPr>
              <a:t>Marinas</a:t>
            </a:r>
            <a:endParaRPr lang="en-US" sz="2600" dirty="0">
              <a:latin typeface="Maiandra GD" panose="020E0502030308020204" pitchFamily="34" charset="0"/>
              <a:sym typeface="Wingdings" panose="05000000000000000000" pitchFamily="2" charset="2"/>
            </a:endParaRPr>
          </a:p>
          <a:p>
            <a:pPr lvl="1"/>
            <a:r>
              <a:rPr lang="en-US" sz="2600" dirty="0">
                <a:latin typeface="Maiandra GD" panose="020E0502030308020204" pitchFamily="34" charset="0"/>
              </a:rPr>
              <a:t>Exports</a:t>
            </a:r>
          </a:p>
          <a:p>
            <a:pPr lvl="2" indent="-223838"/>
            <a:r>
              <a:rPr lang="en-US" sz="2600" dirty="0">
                <a:latin typeface="Maiandra GD" panose="020E0502030308020204" pitchFamily="34" charset="0"/>
              </a:rPr>
              <a:t>Aquaculture</a:t>
            </a:r>
            <a:endParaRPr lang="en-US" sz="2600" dirty="0">
              <a:latin typeface="Maiandra GD" panose="020E0502030308020204" pitchFamily="34" charset="0"/>
              <a:sym typeface="Wingdings" panose="05000000000000000000" pitchFamily="2" charset="2"/>
            </a:endParaRPr>
          </a:p>
          <a:p>
            <a:pPr lvl="2" indent="-223838"/>
            <a:r>
              <a:rPr lang="en-US" sz="2600" dirty="0">
                <a:latin typeface="Maiandra GD" panose="020E0502030308020204" pitchFamily="34" charset="0"/>
                <a:sym typeface="Wingdings" panose="05000000000000000000" pitchFamily="2" charset="2"/>
              </a:rPr>
              <a:t>Palm oil</a:t>
            </a:r>
            <a:endParaRPr lang="en-US" sz="2600" dirty="0">
              <a:latin typeface="Maiandra GD" panose="020E0502030308020204" pitchFamily="34" charset="0"/>
            </a:endParaRPr>
          </a:p>
          <a:p>
            <a:pPr lvl="1"/>
            <a:r>
              <a:rPr lang="en-US" sz="2600" dirty="0">
                <a:latin typeface="Maiandra GD" panose="020E0502030308020204" pitchFamily="34" charset="0"/>
              </a:rPr>
              <a:t>Resources</a:t>
            </a:r>
          </a:p>
          <a:p>
            <a:pPr lvl="2" indent="-223838"/>
            <a:r>
              <a:rPr lang="en-US" sz="2600" dirty="0">
                <a:latin typeface="Maiandra GD" panose="020E0502030308020204" pitchFamily="34" charset="0"/>
              </a:rPr>
              <a:t>Boats</a:t>
            </a:r>
          </a:p>
          <a:p>
            <a:pPr lvl="2" indent="-223838"/>
            <a:r>
              <a:rPr lang="en-US" sz="2600" dirty="0">
                <a:latin typeface="Maiandra GD" panose="020E0502030308020204" pitchFamily="34" charset="0"/>
              </a:rPr>
              <a:t>Firewood</a:t>
            </a:r>
          </a:p>
          <a:p>
            <a:pPr marL="0" lvl="4" indent="0">
              <a:buNone/>
            </a:pPr>
            <a:r>
              <a:rPr lang="en-US" sz="2800" dirty="0">
                <a:latin typeface="Maiandra GD" panose="020E0502030308020204" pitchFamily="34" charset="0"/>
              </a:rPr>
              <a:t>Pollution</a:t>
            </a:r>
          </a:p>
          <a:p>
            <a:pPr lvl="1"/>
            <a:r>
              <a:rPr lang="en-US" sz="2600" dirty="0">
                <a:latin typeface="Maiandra GD" panose="020E0502030308020204" pitchFamily="34" charset="0"/>
              </a:rPr>
              <a:t>Industrial waste</a:t>
            </a:r>
          </a:p>
          <a:p>
            <a:pPr lvl="1"/>
            <a:r>
              <a:rPr lang="en-US" sz="2600" dirty="0">
                <a:latin typeface="Maiandra GD" panose="020E0502030308020204" pitchFamily="34" charset="0"/>
              </a:rPr>
              <a:t>Soil erosion from deforestation</a:t>
            </a:r>
          </a:p>
          <a:p>
            <a:pPr marL="411480" lvl="1" indent="0">
              <a:buNone/>
            </a:pPr>
            <a:r>
              <a:rPr lang="en-US" sz="1800" dirty="0">
                <a:latin typeface="Maiandra GD" panose="020E0502030308020204" pitchFamily="34" charset="0"/>
              </a:rPr>
              <a:t>¤</a:t>
            </a:r>
          </a:p>
          <a:p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854393"/>
            <a:ext cx="5787813" cy="329850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7703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4" y="-228600"/>
            <a:ext cx="86868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Maiandra GD" panose="020E0502030308020204" pitchFamily="34" charset="0"/>
              </a:rPr>
              <a:t>Transnational 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7984" y="762000"/>
            <a:ext cx="8534400" cy="624840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Maiandra GD" panose="020E0502030308020204" pitchFamily="34" charset="0"/>
              </a:rPr>
              <a:t>Environmental</a:t>
            </a:r>
          </a:p>
          <a:p>
            <a:pPr lvl="1"/>
            <a:r>
              <a:rPr lang="en-US" sz="2800" dirty="0">
                <a:latin typeface="Maiandra GD" panose="020E0502030308020204" pitchFamily="34" charset="0"/>
              </a:rPr>
              <a:t>No longer process emissions</a:t>
            </a:r>
          </a:p>
          <a:p>
            <a:pPr lvl="1"/>
            <a:r>
              <a:rPr lang="en-US" sz="2800" dirty="0">
                <a:latin typeface="Maiandra GD" panose="020E0502030308020204" pitchFamily="34" charset="0"/>
              </a:rPr>
              <a:t>Release stored CO2 </a:t>
            </a:r>
            <a:r>
              <a:rPr lang="en-US" sz="2800" dirty="0">
                <a:latin typeface="Maiandra GD" panose="020E0502030308020204" pitchFamily="34" charset="0"/>
                <a:sym typeface="Wingdings" panose="05000000000000000000" pitchFamily="2" charset="2"/>
              </a:rPr>
              <a:t> climate change</a:t>
            </a:r>
          </a:p>
          <a:p>
            <a:pPr lvl="1"/>
            <a:r>
              <a:rPr lang="en-US" sz="2800" dirty="0">
                <a:latin typeface="Maiandra GD" panose="020E0502030308020204" pitchFamily="34" charset="0"/>
              </a:rPr>
              <a:t>Soil erosion </a:t>
            </a:r>
            <a:r>
              <a:rPr lang="en-US" sz="2800" dirty="0">
                <a:latin typeface="Maiandra GD" panose="020E0502030308020204" pitchFamily="34" charset="0"/>
                <a:sym typeface="Wingdings" panose="05000000000000000000" pitchFamily="2" charset="2"/>
              </a:rPr>
              <a:t> pollution</a:t>
            </a:r>
            <a:endParaRPr lang="en-US" sz="2800" dirty="0">
              <a:latin typeface="Maiandra GD" panose="020E0502030308020204" pitchFamily="34" charset="0"/>
            </a:endParaRPr>
          </a:p>
          <a:p>
            <a:r>
              <a:rPr lang="en-US" sz="3000" dirty="0">
                <a:latin typeface="Maiandra GD" panose="020E0502030308020204" pitchFamily="34" charset="0"/>
              </a:rPr>
              <a:t>Economic</a:t>
            </a:r>
          </a:p>
          <a:p>
            <a:pPr lvl="1"/>
            <a:r>
              <a:rPr lang="en-US" sz="2800" dirty="0">
                <a:latin typeface="Maiandra GD" panose="020E0502030308020204" pitchFamily="34" charset="0"/>
              </a:rPr>
              <a:t>Need financial incentives to protect</a:t>
            </a:r>
          </a:p>
          <a:p>
            <a:pPr marL="1031875" lvl="2" indent="-234950"/>
            <a:r>
              <a:rPr lang="en-US" sz="2800" dirty="0">
                <a:latin typeface="Maiandra GD" panose="020E0502030308020204" pitchFamily="34" charset="0"/>
              </a:rPr>
              <a:t>Funding, support to locals</a:t>
            </a:r>
          </a:p>
          <a:p>
            <a:pPr marL="1031875" lvl="2" indent="-234950"/>
            <a:r>
              <a:rPr lang="en-US" sz="2800" dirty="0">
                <a:latin typeface="Maiandra GD" panose="020E0502030308020204" pitchFamily="34" charset="0"/>
              </a:rPr>
              <a:t>Profits from resources, tourism</a:t>
            </a:r>
          </a:p>
          <a:p>
            <a:pPr marL="1031875" lvl="2" indent="-234950"/>
            <a:r>
              <a:rPr lang="en-US" sz="2800" dirty="0">
                <a:latin typeface="Maiandra GD" panose="020E0502030308020204" pitchFamily="34" charset="0"/>
              </a:rPr>
              <a:t>Carbon permits</a:t>
            </a:r>
          </a:p>
          <a:p>
            <a:pPr marL="1254125" lvl="3" indent="-222250"/>
            <a:r>
              <a:rPr lang="en-US" sz="2800" dirty="0">
                <a:latin typeface="Maiandra GD" panose="020E0502030308020204" pitchFamily="34" charset="0"/>
              </a:rPr>
              <a:t>Free market trade</a:t>
            </a:r>
          </a:p>
          <a:p>
            <a:pPr marL="1254125" lvl="3" indent="-222250"/>
            <a:r>
              <a:rPr lang="en-US" sz="2800" dirty="0">
                <a:latin typeface="Maiandra GD" panose="020E0502030308020204" pitchFamily="34" charset="0"/>
              </a:rPr>
              <a:t>Pay to pollute</a:t>
            </a:r>
          </a:p>
          <a:p>
            <a:pPr marL="411480" lvl="1" indent="0">
              <a:buNone/>
            </a:pPr>
            <a:r>
              <a:rPr lang="en-US" sz="1800" dirty="0">
                <a:latin typeface="Maiandra GD" panose="020E0502030308020204" pitchFamily="34" charset="0"/>
              </a:rPr>
              <a:t>¤</a:t>
            </a:r>
          </a:p>
        </p:txBody>
      </p:sp>
    </p:spTree>
    <p:extLst>
      <p:ext uri="{BB962C8B-B14F-4D97-AF65-F5344CB8AC3E}">
        <p14:creationId xmlns:p14="http://schemas.microsoft.com/office/powerpoint/2010/main" val="292397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5400"/>
            <a:ext cx="86868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Maiandra GD" panose="020E0502030308020204" pitchFamily="34" charset="0"/>
              </a:rPr>
              <a:t>Transnational Issue</a:t>
            </a:r>
            <a:r>
              <a:rPr lang="en-US" sz="3200" b="1" dirty="0">
                <a:latin typeface="Maiandra GD" panose="020E0502030308020204" pitchFamily="34" charset="0"/>
              </a:rPr>
              <a:t> </a:t>
            </a:r>
            <a:r>
              <a:rPr lang="en-US" sz="2800" b="1" dirty="0">
                <a:latin typeface="Maiandra GD" panose="020E0502030308020204" pitchFamily="34" charset="0"/>
              </a:rPr>
              <a:t>(cont.)</a:t>
            </a:r>
            <a:endParaRPr lang="en-US" sz="3200" b="1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" y="736600"/>
            <a:ext cx="8534400" cy="61214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Maiandra GD" panose="020E0502030308020204" pitchFamily="34" charset="0"/>
              </a:rPr>
              <a:t>Political</a:t>
            </a:r>
          </a:p>
          <a:p>
            <a:pPr lvl="1"/>
            <a:r>
              <a:rPr lang="en-US" sz="2800" dirty="0">
                <a:latin typeface="Maiandra GD" panose="020E0502030308020204" pitchFamily="34" charset="0"/>
              </a:rPr>
              <a:t>States</a:t>
            </a:r>
            <a:endParaRPr lang="en-US" sz="2600" dirty="0">
              <a:latin typeface="Maiandra GD" panose="020E0502030308020204" pitchFamily="34" charset="0"/>
            </a:endParaRPr>
          </a:p>
          <a:p>
            <a:pPr lvl="1"/>
            <a:r>
              <a:rPr lang="en-US" sz="2600" dirty="0">
                <a:latin typeface="Maiandra GD" panose="020E0502030308020204" pitchFamily="34" charset="0"/>
              </a:rPr>
              <a:t>IGOs</a:t>
            </a:r>
          </a:p>
          <a:p>
            <a:pPr marL="1031875" lvl="2" indent="-234950"/>
            <a:r>
              <a:rPr lang="en-US" sz="2600" dirty="0">
                <a:latin typeface="Maiandra GD" panose="020E0502030308020204" pitchFamily="34" charset="0"/>
              </a:rPr>
              <a:t>UN </a:t>
            </a:r>
            <a:r>
              <a:rPr lang="en-US" sz="1900" dirty="0">
                <a:latin typeface="Maiandra GD" panose="020E0502030308020204" pitchFamily="34" charset="0"/>
              </a:rPr>
              <a:t>(UNEP, FAO), </a:t>
            </a:r>
            <a:r>
              <a:rPr lang="en-US" sz="2600" dirty="0">
                <a:solidFill>
                  <a:prstClr val="black"/>
                </a:solidFill>
                <a:latin typeface="Maiandra GD" panose="020E0502030308020204" pitchFamily="34" charset="0"/>
              </a:rPr>
              <a:t>World Bank, IMF</a:t>
            </a:r>
            <a:endParaRPr lang="en-US" sz="1900" dirty="0">
              <a:latin typeface="Maiandra GD" panose="020E0502030308020204" pitchFamily="34" charset="0"/>
            </a:endParaRPr>
          </a:p>
          <a:p>
            <a:pPr lvl="1"/>
            <a:r>
              <a:rPr lang="en-US" sz="2600" dirty="0">
                <a:latin typeface="Maiandra GD" panose="020E0502030308020204" pitchFamily="34" charset="0"/>
              </a:rPr>
              <a:t>NGOs</a:t>
            </a:r>
          </a:p>
          <a:p>
            <a:pPr marL="1031875" lvl="2" indent="-234950"/>
            <a:r>
              <a:rPr lang="en-US" sz="2600" dirty="0">
                <a:latin typeface="Maiandra GD" panose="020E0502030308020204" pitchFamily="34" charset="0"/>
              </a:rPr>
              <a:t>Blue Carbon Group, Mangrove Action Project</a:t>
            </a:r>
          </a:p>
          <a:p>
            <a:r>
              <a:rPr lang="en-US" sz="2800" dirty="0">
                <a:latin typeface="Maiandra GD" panose="020E0502030308020204" pitchFamily="34" charset="0"/>
              </a:rPr>
              <a:t>Health	</a:t>
            </a:r>
          </a:p>
          <a:p>
            <a:pPr lvl="1"/>
            <a:r>
              <a:rPr lang="en-US" sz="2600" dirty="0">
                <a:latin typeface="Century Schoolbook" panose="02040604050505020304" pitchFamily="18" charset="0"/>
              </a:rPr>
              <a:t>↑ </a:t>
            </a:r>
            <a:r>
              <a:rPr lang="en-US" sz="2600" dirty="0">
                <a:latin typeface="Maiandra GD" panose="020E0502030308020204" pitchFamily="34" charset="0"/>
              </a:rPr>
              <a:t>global temps.=↑ spread of disease, </a:t>
            </a:r>
            <a:r>
              <a:rPr lang="en-US" sz="2600" dirty="0">
                <a:latin typeface="Century Schoolbook" panose="02040604050505020304" pitchFamily="18" charset="0"/>
              </a:rPr>
              <a:t>↓</a:t>
            </a:r>
            <a:r>
              <a:rPr lang="en-US" sz="2600" dirty="0">
                <a:latin typeface="Maiandra GD" panose="020E0502030308020204" pitchFamily="34" charset="0"/>
              </a:rPr>
              <a:t> nutrition</a:t>
            </a:r>
          </a:p>
          <a:p>
            <a:r>
              <a:rPr lang="en-US" sz="2800" dirty="0">
                <a:latin typeface="Maiandra GD" panose="020E0502030308020204" pitchFamily="34" charset="0"/>
              </a:rPr>
              <a:t>Human rights</a:t>
            </a:r>
          </a:p>
          <a:p>
            <a:pPr lvl="1"/>
            <a:r>
              <a:rPr lang="en-US" sz="2400" dirty="0">
                <a:latin typeface="Maiandra GD" panose="020E0502030308020204" pitchFamily="34" charset="0"/>
              </a:rPr>
              <a:t>Standard of living</a:t>
            </a:r>
          </a:p>
          <a:p>
            <a:pPr marL="411480" lvl="1" indent="0">
              <a:buNone/>
            </a:pPr>
            <a:r>
              <a:rPr lang="en-US" sz="1800" dirty="0">
                <a:latin typeface="Maiandra GD" panose="020E0502030308020204" pitchFamily="34" charset="0"/>
              </a:rPr>
              <a:t>¤</a:t>
            </a:r>
          </a:p>
        </p:txBody>
      </p:sp>
    </p:spTree>
    <p:extLst>
      <p:ext uri="{BB962C8B-B14F-4D97-AF65-F5344CB8AC3E}">
        <p14:creationId xmlns:p14="http://schemas.microsoft.com/office/powerpoint/2010/main" val="262770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" y="-68580"/>
            <a:ext cx="8686800" cy="74676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Maiandra GD" panose="020E0502030308020204" pitchFamily="34" charset="0"/>
              </a:rPr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" y="838200"/>
            <a:ext cx="85344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Maiandra GD" panose="020E0502030308020204" pitchFamily="34" charset="0"/>
              </a:rPr>
              <a:t>In sum, transnational security issue</a:t>
            </a:r>
          </a:p>
          <a:p>
            <a:r>
              <a:rPr lang="en-US" sz="2800" dirty="0">
                <a:latin typeface="Maiandra GD" panose="020E0502030308020204" pitchFamily="34" charset="0"/>
              </a:rPr>
              <a:t>Mangroves provide resources</a:t>
            </a:r>
          </a:p>
          <a:p>
            <a:r>
              <a:rPr lang="en-US" sz="2800" dirty="0">
                <a:latin typeface="Maiandra GD" panose="020E0502030308020204" pitchFamily="34" charset="0"/>
              </a:rPr>
              <a:t>Destruction has global implications</a:t>
            </a:r>
          </a:p>
          <a:p>
            <a:r>
              <a:rPr lang="en-US" sz="2800" dirty="0">
                <a:latin typeface="Maiandra GD" panose="020E0502030308020204" pitchFamily="34" charset="0"/>
              </a:rPr>
              <a:t>Conservation requires global cooperation</a:t>
            </a:r>
          </a:p>
          <a:p>
            <a:pPr lvl="1"/>
            <a:r>
              <a:rPr lang="en-US" sz="2500" dirty="0">
                <a:latin typeface="Maiandra GD" panose="020E0502030308020204" pitchFamily="34" charset="0"/>
              </a:rPr>
              <a:t>Depletion increased by globalization</a:t>
            </a:r>
          </a:p>
          <a:p>
            <a:pPr lvl="1"/>
            <a:r>
              <a:rPr lang="en-US" sz="2600" dirty="0">
                <a:latin typeface="Maiandra GD" panose="020E0502030308020204" pitchFamily="34" charset="0"/>
              </a:rPr>
              <a:t>Need financial incentives</a:t>
            </a:r>
          </a:p>
          <a:p>
            <a:pPr marL="411480" lvl="1" indent="0">
              <a:buNone/>
            </a:pPr>
            <a:r>
              <a:rPr lang="en-US" sz="1800" dirty="0">
                <a:latin typeface="Maiandra GD" panose="020E0502030308020204" pitchFamily="34" charset="0"/>
              </a:rPr>
              <a:t>¤</a:t>
            </a:r>
          </a:p>
          <a:p>
            <a:endParaRPr lang="en-US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9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2793</TotalTime>
  <Words>201</Words>
  <Application>Microsoft Office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Century Schoolbook</vt:lpstr>
      <vt:lpstr>Maiandra GD</vt:lpstr>
      <vt:lpstr>Wingdings</vt:lpstr>
      <vt:lpstr>Wingdings 2</vt:lpstr>
      <vt:lpstr>Oriel</vt:lpstr>
      <vt:lpstr>The State &amp; Resources</vt:lpstr>
      <vt:lpstr>Transnational Issues</vt:lpstr>
      <vt:lpstr>What are Mangroves?</vt:lpstr>
      <vt:lpstr>The Importance of Mangroves</vt:lpstr>
      <vt:lpstr>Where are the Mangroves?</vt:lpstr>
      <vt:lpstr>Destruction</vt:lpstr>
      <vt:lpstr>Transnational issue</vt:lpstr>
      <vt:lpstr>Transnational Issue (cont.)</vt:lpstr>
      <vt:lpstr>Recap</vt:lpstr>
    </vt:vector>
  </TitlesOfParts>
  <Company>Northern Kentucky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Kimberly Weir</dc:creator>
  <cp:lastModifiedBy>Kimberly Baranowski</cp:lastModifiedBy>
  <cp:revision>467</cp:revision>
  <dcterms:created xsi:type="dcterms:W3CDTF">2012-02-04T20:15:56Z</dcterms:created>
  <dcterms:modified xsi:type="dcterms:W3CDTF">2022-09-24T16:10:04Z</dcterms:modified>
</cp:coreProperties>
</file>