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60" r:id="rId2"/>
    <p:sldId id="384" r:id="rId3"/>
    <p:sldId id="375" r:id="rId4"/>
    <p:sldId id="353" r:id="rId5"/>
    <p:sldId id="355" r:id="rId6"/>
    <p:sldId id="354" r:id="rId7"/>
    <p:sldId id="323" r:id="rId8"/>
    <p:sldId id="29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3C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62" autoAdjust="0"/>
  </p:normalViewPr>
  <p:slideViewPr>
    <p:cSldViewPr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954D0-3588-4557-9394-07120D30FD3A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993FF-C03C-4048-993C-CEE575CC0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7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A35DDD-2161-4947-8D1E-8967C1EA81CF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A35DDD-2161-4947-8D1E-8967C1EA81CF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A35DDD-2161-4947-8D1E-8967C1EA81CF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ress.co.uk/news/world/791251/kim-jong-un-north-korea-imminent-war-pyongyang-immediate-evacuatio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aiandra GD" pitchFamily="34" charset="0"/>
              </a:rPr>
              <a:t>The State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1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4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Defining States: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457200"/>
            <a:ext cx="8686800" cy="5943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anklin Gothic Book" pitchFamily="34" charset="0"/>
              </a:rPr>
              <a:t>Nation</a:t>
            </a:r>
          </a:p>
          <a:p>
            <a:pPr marL="512763" lvl="1" indent="-273050"/>
            <a:r>
              <a:rPr lang="en-US" sz="2600" dirty="0">
                <a:latin typeface="Franklin Gothic Book" pitchFamily="34" charset="0"/>
              </a:rPr>
              <a:t>Culturally and historically similar </a:t>
            </a:r>
          </a:p>
          <a:p>
            <a:pPr marL="512763" lvl="1" indent="-273050"/>
            <a:r>
              <a:rPr lang="en-US" sz="2600" dirty="0">
                <a:latin typeface="Franklin Gothic Book" pitchFamily="34" charset="0"/>
              </a:rPr>
              <a:t>Feel a communal bond </a:t>
            </a:r>
          </a:p>
          <a:p>
            <a:pPr marL="512763" lvl="1" indent="-273050"/>
            <a:r>
              <a:rPr lang="en-US" sz="2600" dirty="0">
                <a:latin typeface="Franklin Gothic Book" pitchFamily="34" charset="0"/>
              </a:rPr>
              <a:t>Want recognition</a:t>
            </a:r>
          </a:p>
          <a:p>
            <a:pPr marL="741363" lvl="2" indent="-182563"/>
            <a:r>
              <a:rPr lang="en-US" sz="2500" dirty="0">
                <a:latin typeface="Franklin Gothic Book" pitchFamily="34" charset="0"/>
              </a:rPr>
              <a:t> Possible self-governance</a:t>
            </a:r>
            <a:endParaRPr lang="en-US" sz="2800" dirty="0">
              <a:latin typeface="Franklin Gothic Book" pitchFamily="34" charset="0"/>
            </a:endParaRPr>
          </a:p>
          <a:p>
            <a:r>
              <a:rPr lang="en-US" sz="2800" dirty="0">
                <a:latin typeface="Franklin Gothic Book" pitchFamily="34" charset="0"/>
              </a:rPr>
              <a:t>State = country</a:t>
            </a:r>
          </a:p>
          <a:p>
            <a:pPr lvl="1"/>
            <a:r>
              <a:rPr lang="en-US" sz="2400" dirty="0">
                <a:latin typeface="Franklin Gothic Book" pitchFamily="34" charset="0"/>
              </a:rPr>
              <a:t>Most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1800" dirty="0">
                <a:latin typeface="Franklin Gothic Book" pitchFamily="34" charset="0"/>
              </a:rPr>
              <a:t>(85%) </a:t>
            </a:r>
            <a:r>
              <a:rPr lang="en-US" sz="2400" dirty="0">
                <a:latin typeface="Franklin Gothic Book" pitchFamily="34" charset="0"/>
              </a:rPr>
              <a:t>have 2+ nations </a:t>
            </a:r>
            <a:r>
              <a:rPr lang="en-US" sz="2400" b="1" dirty="0">
                <a:latin typeface="Franklin Gothic Book" pitchFamily="34" charset="0"/>
              </a:rPr>
              <a:t>or</a:t>
            </a:r>
            <a:r>
              <a:rPr lang="en-US" sz="2400" dirty="0">
                <a:latin typeface="Franklin Gothic Book" pitchFamily="34" charset="0"/>
              </a:rPr>
              <a:t> </a:t>
            </a:r>
            <a:br>
              <a:rPr lang="en-US" sz="2400" dirty="0">
                <a:latin typeface="Franklin Gothic Book" pitchFamily="34" charset="0"/>
              </a:rPr>
            </a:br>
            <a:r>
              <a:rPr lang="en-US" sz="2400" dirty="0">
                <a:latin typeface="Franklin Gothic Book" pitchFamily="34" charset="0"/>
              </a:rPr>
              <a:t>lack single identity</a:t>
            </a:r>
          </a:p>
          <a:p>
            <a:pPr lvl="1"/>
            <a:r>
              <a:rPr lang="en-US" sz="2400" dirty="0">
                <a:latin typeface="Franklin Gothic Book" pitchFamily="34" charset="0"/>
              </a:rPr>
              <a:t>Others </a:t>
            </a:r>
            <a:r>
              <a:rPr lang="en-US" sz="1800" dirty="0">
                <a:latin typeface="Franklin Gothic Book" pitchFamily="34" charset="0"/>
              </a:rPr>
              <a:t>(15%)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400" dirty="0">
                <a:latin typeface="Franklin Gothic Book" pitchFamily="34" charset="0"/>
              </a:rPr>
              <a:t>called ‘nation-states’</a:t>
            </a:r>
          </a:p>
          <a:p>
            <a:pPr lvl="2"/>
            <a:r>
              <a:rPr lang="en-US" sz="2000" dirty="0">
                <a:latin typeface="Franklin Gothic Book" pitchFamily="34" charset="0"/>
              </a:rPr>
              <a:t>Specific to mostly homogenous state</a:t>
            </a:r>
          </a:p>
          <a:p>
            <a:pPr marL="514350" lvl="1" indent="-57150">
              <a:spcBef>
                <a:spcPts val="600"/>
              </a:spcBef>
              <a:buSzPct val="70000"/>
              <a:buNone/>
            </a:pPr>
            <a:r>
              <a:rPr lang="en-US" sz="1800" dirty="0">
                <a:latin typeface="Franklin Gothic Book" pitchFamily="34" charset="0"/>
              </a:rPr>
              <a:t>¤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677271"/>
              </p:ext>
            </p:extLst>
          </p:nvPr>
        </p:nvGraphicFramePr>
        <p:xfrm>
          <a:off x="5575177" y="921822"/>
          <a:ext cx="3568823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Demographic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Country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892">
                <a:tc>
                  <a:txBody>
                    <a:bodyPr/>
                    <a:lstStyle/>
                    <a:p>
                      <a:r>
                        <a:rPr lang="en-US" sz="1800" dirty="0"/>
                        <a:t>Arab</a:t>
                      </a:r>
                    </a:p>
                    <a:p>
                      <a:r>
                        <a:rPr lang="en-US" sz="1800" dirty="0"/>
                        <a:t>Berber</a:t>
                      </a:r>
                    </a:p>
                    <a:p>
                      <a:r>
                        <a:rPr lang="en-US" sz="1800" dirty="0"/>
                        <a:t>Moroccan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Morocco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664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Russian </a:t>
                      </a:r>
                      <a:r>
                        <a:rPr lang="en-US" sz="1800" dirty="0" err="1"/>
                        <a:t>Chechnyan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Turkic</a:t>
                      </a:r>
                    </a:p>
                    <a:p>
                      <a:r>
                        <a:rPr lang="en-US" sz="1800" dirty="0"/>
                        <a:t>Caucasian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Russia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888">
                <a:tc>
                  <a:txBody>
                    <a:bodyPr/>
                    <a:lstStyle/>
                    <a:p>
                      <a:r>
                        <a:rPr lang="en-US" sz="1800" dirty="0"/>
                        <a:t>Chinese</a:t>
                      </a:r>
                    </a:p>
                    <a:p>
                      <a:r>
                        <a:rPr lang="en-US" sz="1800" dirty="0"/>
                        <a:t>Malay</a:t>
                      </a:r>
                    </a:p>
                    <a:p>
                      <a:r>
                        <a:rPr lang="en-US" sz="1800" dirty="0"/>
                        <a:t>Indian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Singapore</a:t>
                      </a:r>
                    </a:p>
                    <a:p>
                      <a:pPr algn="ctr"/>
                      <a:r>
                        <a:rPr lang="en-US" sz="1800" dirty="0"/>
                        <a:t>*4</a:t>
                      </a:r>
                      <a:r>
                        <a:rPr lang="en-US" sz="1800" baseline="0" dirty="0"/>
                        <a:t> official languages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572">
                <a:tc>
                  <a:txBody>
                    <a:bodyPr/>
                    <a:lstStyle/>
                    <a:p>
                      <a:r>
                        <a:rPr lang="en-US" sz="1800" dirty="0"/>
                        <a:t>Canadian</a:t>
                      </a:r>
                    </a:p>
                    <a:p>
                      <a:r>
                        <a:rPr lang="en-US" sz="1800" baseline="0" dirty="0"/>
                        <a:t>Indigenous</a:t>
                      </a:r>
                    </a:p>
                    <a:p>
                      <a:r>
                        <a:rPr lang="en-US" sz="1800" dirty="0"/>
                        <a:t>Quebecois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Canada</a:t>
                      </a:r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343">
                <a:tc>
                  <a:txBody>
                    <a:bodyPr/>
                    <a:lstStyle/>
                    <a:p>
                      <a:r>
                        <a:rPr lang="en-US" sz="1800" dirty="0"/>
                        <a:t>Thai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Thailand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811096"/>
                  </a:ext>
                </a:extLst>
              </a:tr>
              <a:tr h="385603">
                <a:tc>
                  <a:txBody>
                    <a:bodyPr/>
                    <a:lstStyle/>
                    <a:p>
                      <a:r>
                        <a:rPr lang="en-US" sz="1800" dirty="0"/>
                        <a:t>Japanese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Japan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874693"/>
                  </a:ext>
                </a:extLst>
              </a:tr>
              <a:tr h="285020">
                <a:tc>
                  <a:txBody>
                    <a:bodyPr/>
                    <a:lstStyle/>
                    <a:p>
                      <a:r>
                        <a:rPr lang="en-US" sz="1800" dirty="0"/>
                        <a:t>Somali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Somalia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11385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7845"/>
              </p:ext>
            </p:extLst>
          </p:nvPr>
        </p:nvGraphicFramePr>
        <p:xfrm>
          <a:off x="5562600" y="914400"/>
          <a:ext cx="2010284" cy="5723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000" dirty="0"/>
                        <a:t>Demographic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154">
                <a:tc>
                  <a:txBody>
                    <a:bodyPr/>
                    <a:lstStyle/>
                    <a:p>
                      <a:r>
                        <a:rPr lang="en-US" sz="1800" dirty="0"/>
                        <a:t>Arab</a:t>
                      </a:r>
                    </a:p>
                    <a:p>
                      <a:r>
                        <a:rPr lang="en-US" sz="1800" dirty="0"/>
                        <a:t>Amazigh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6610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Russian </a:t>
                      </a:r>
                      <a:r>
                        <a:rPr lang="en-US" sz="1800" dirty="0" err="1"/>
                        <a:t>Chechnyan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Turkic</a:t>
                      </a:r>
                    </a:p>
                    <a:p>
                      <a:r>
                        <a:rPr lang="en-US" sz="1800" dirty="0"/>
                        <a:t>Caucasian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240">
                <a:tc>
                  <a:txBody>
                    <a:bodyPr/>
                    <a:lstStyle/>
                    <a:p>
                      <a:r>
                        <a:rPr lang="en-US" sz="1800" dirty="0"/>
                        <a:t>Chinese</a:t>
                      </a:r>
                    </a:p>
                    <a:p>
                      <a:r>
                        <a:rPr lang="en-US" sz="1800" dirty="0"/>
                        <a:t>Malay</a:t>
                      </a:r>
                    </a:p>
                    <a:p>
                      <a:r>
                        <a:rPr lang="en-US" sz="1800" dirty="0"/>
                        <a:t>Indian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2954">
                <a:tc>
                  <a:txBody>
                    <a:bodyPr/>
                    <a:lstStyle/>
                    <a:p>
                      <a:r>
                        <a:rPr lang="en-US" sz="1800" dirty="0"/>
                        <a:t>Canadian</a:t>
                      </a:r>
                    </a:p>
                    <a:p>
                      <a:r>
                        <a:rPr lang="en-US" sz="1800" baseline="0" dirty="0"/>
                        <a:t>Indigenous</a:t>
                      </a:r>
                    </a:p>
                    <a:p>
                      <a:r>
                        <a:rPr lang="en-US" sz="1800" dirty="0"/>
                        <a:t>Quebecois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182">
                <a:tc>
                  <a:txBody>
                    <a:bodyPr/>
                    <a:lstStyle/>
                    <a:p>
                      <a:r>
                        <a:rPr lang="en-US" sz="1800" dirty="0"/>
                        <a:t>Thai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811096"/>
                  </a:ext>
                </a:extLst>
              </a:tr>
              <a:tr h="377182">
                <a:tc>
                  <a:txBody>
                    <a:bodyPr/>
                    <a:lstStyle/>
                    <a:p>
                      <a:r>
                        <a:rPr lang="en-US" sz="1800" dirty="0"/>
                        <a:t>Japanese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874693"/>
                  </a:ext>
                </a:extLst>
              </a:tr>
              <a:tr h="388736">
                <a:tc>
                  <a:txBody>
                    <a:bodyPr/>
                    <a:lstStyle/>
                    <a:p>
                      <a:r>
                        <a:rPr lang="en-US" sz="1800" dirty="0"/>
                        <a:t>Somali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11385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317852"/>
              </p:ext>
            </p:extLst>
          </p:nvPr>
        </p:nvGraphicFramePr>
        <p:xfrm>
          <a:off x="1197483" y="5029200"/>
          <a:ext cx="336046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894">
                  <a:extLst>
                    <a:ext uri="{9D8B030D-6E8A-4147-A177-3AD203B41FA5}">
                      <a16:colId xmlns:a16="http://schemas.microsoft.com/office/drawing/2014/main" val="1371061347"/>
                    </a:ext>
                  </a:extLst>
                </a:gridCol>
              </a:tblGrid>
              <a:tr h="4837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Wanna</a:t>
                      </a:r>
                      <a:r>
                        <a:rPr lang="en-US" sz="2400" dirty="0"/>
                        <a:t>-Be</a:t>
                      </a:r>
                      <a:r>
                        <a:rPr lang="en-US" sz="2400" baseline="0" dirty="0"/>
                        <a:t> States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3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Taiwanese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Catalans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Palestinians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Basques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Kurds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Scots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82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Decolonization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Nations cross political borders</a:t>
            </a:r>
          </a:p>
          <a:p>
            <a:r>
              <a:rPr lang="en-US" sz="2800" dirty="0">
                <a:latin typeface="Franklin Gothic Book" panose="020B0503020102020204" pitchFamily="34" charset="0"/>
              </a:rPr>
              <a:t>Inadequate infrastructure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013" y="1828800"/>
            <a:ext cx="739112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6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6172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86282" y="1066800"/>
            <a:ext cx="2209800" cy="38779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itchFamily="34" charset="0"/>
              </a:rPr>
              <a:t>Ethnic Groups</a:t>
            </a:r>
          </a:p>
          <a:p>
            <a:endParaRPr lang="en-US" sz="1200" b="1" dirty="0">
              <a:latin typeface="Franklin Gothic Book" pitchFamily="34" charset="0"/>
            </a:endParaRPr>
          </a:p>
          <a:p>
            <a:pPr marL="111125" indent="-11112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err="1">
                <a:latin typeface="Franklin Gothic Book" pitchFamily="34" charset="0"/>
              </a:rPr>
              <a:t>Pashtun</a:t>
            </a:r>
            <a:r>
              <a:rPr lang="en-US" sz="2400" dirty="0">
                <a:latin typeface="Franklin Gothic Book" pitchFamily="34" charset="0"/>
              </a:rPr>
              <a:t> 42%</a:t>
            </a:r>
          </a:p>
          <a:p>
            <a:pPr marL="111125" indent="-11112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latin typeface="Franklin Gothic Book" pitchFamily="34" charset="0"/>
              </a:rPr>
              <a:t>Tajik 27%</a:t>
            </a:r>
          </a:p>
          <a:p>
            <a:pPr marL="111125" indent="-11112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err="1">
                <a:latin typeface="Franklin Gothic Book" pitchFamily="34" charset="0"/>
              </a:rPr>
              <a:t>Hazara</a:t>
            </a:r>
            <a:r>
              <a:rPr lang="en-US" sz="2400" dirty="0">
                <a:latin typeface="Franklin Gothic Book" pitchFamily="34" charset="0"/>
              </a:rPr>
              <a:t> 9%</a:t>
            </a:r>
          </a:p>
          <a:p>
            <a:pPr marL="111125" indent="-11112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latin typeface="Franklin Gothic Book" pitchFamily="34" charset="0"/>
              </a:rPr>
              <a:t>Uzbek 9%</a:t>
            </a:r>
          </a:p>
          <a:p>
            <a:pPr marL="111125" indent="-11112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err="1">
                <a:latin typeface="Franklin Gothic Book" pitchFamily="34" charset="0"/>
              </a:rPr>
              <a:t>Ismaili</a:t>
            </a:r>
            <a:r>
              <a:rPr lang="en-US" sz="2400" dirty="0">
                <a:latin typeface="Franklin Gothic Book" pitchFamily="34" charset="0"/>
              </a:rPr>
              <a:t> 4%</a:t>
            </a:r>
          </a:p>
          <a:p>
            <a:pPr marL="111125" indent="-11112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err="1">
                <a:latin typeface="Franklin Gothic Book" pitchFamily="34" charset="0"/>
              </a:rPr>
              <a:t>Nuristani</a:t>
            </a:r>
            <a:r>
              <a:rPr lang="en-US" sz="2400" dirty="0">
                <a:latin typeface="Franklin Gothic Book" pitchFamily="34" charset="0"/>
              </a:rPr>
              <a:t> 4%</a:t>
            </a:r>
          </a:p>
          <a:p>
            <a:pPr marL="111125" indent="-11112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latin typeface="Franklin Gothic Book" pitchFamily="34" charset="0"/>
              </a:rPr>
              <a:t>Turkmen 3%</a:t>
            </a:r>
          </a:p>
          <a:p>
            <a:pPr marL="111125" indent="-11112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err="1">
                <a:latin typeface="Franklin Gothic Book" pitchFamily="34" charset="0"/>
              </a:rPr>
              <a:t>Baluchi</a:t>
            </a:r>
            <a:r>
              <a:rPr lang="en-US" sz="2400" dirty="0">
                <a:latin typeface="Franklin Gothic Book" pitchFamily="34" charset="0"/>
              </a:rPr>
              <a:t> 2%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One State, Multiple Nations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3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05600" y="1143000"/>
            <a:ext cx="2438400" cy="27699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itchFamily="34" charset="0"/>
              </a:rPr>
              <a:t>Nations</a:t>
            </a:r>
            <a:endParaRPr lang="en-US" sz="2400" dirty="0">
              <a:latin typeface="Franklin Gothic Book" pitchFamily="34" charset="0"/>
            </a:endParaRPr>
          </a:p>
          <a:p>
            <a:pPr marL="111125" indent="-11112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latin typeface="Franklin Gothic Book" pitchFamily="34" charset="0"/>
              </a:rPr>
              <a:t>Kurds</a:t>
            </a:r>
          </a:p>
          <a:p>
            <a:pPr marL="346075" lvl="1" indent="-11112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900" dirty="0">
                <a:latin typeface="Franklin Gothic Book" pitchFamily="34" charset="0"/>
              </a:rPr>
              <a:t>1 nation, 7 states</a:t>
            </a:r>
            <a:endParaRPr lang="en-US" sz="1900" dirty="0"/>
          </a:p>
          <a:p>
            <a:pPr marL="0"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err="1">
                <a:latin typeface="Franklin Gothic Book" pitchFamily="34" charset="0"/>
              </a:rPr>
              <a:t>Chechnyas</a:t>
            </a:r>
            <a:endParaRPr lang="en-US" sz="2400" dirty="0">
              <a:latin typeface="Franklin Gothic Book" pitchFamily="34" charset="0"/>
            </a:endParaRPr>
          </a:p>
          <a:p>
            <a:pPr marL="0"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latin typeface="Franklin Gothic Book" pitchFamily="34" charset="0"/>
              </a:rPr>
              <a:t>Basques</a:t>
            </a:r>
          </a:p>
          <a:p>
            <a:pPr marL="0"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latin typeface="Franklin Gothic Book" pitchFamily="34" charset="0"/>
              </a:rPr>
              <a:t>Catalans </a:t>
            </a:r>
          </a:p>
          <a:p>
            <a:pPr marL="111125" lvl="2" indent="-11112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latin typeface="Franklin Gothic Book" pitchFamily="34" charset="0"/>
              </a:rPr>
              <a:t>Others?</a:t>
            </a:r>
            <a:endParaRPr lang="en-US" sz="1900" dirty="0">
              <a:latin typeface="Franklin Gothic Book" pitchFamily="34" charset="0"/>
            </a:endParaRPr>
          </a:p>
          <a:p>
            <a:pPr marL="111125" lvl="2" indent="-111125">
              <a:buClr>
                <a:schemeClr val="accent1"/>
              </a:buClr>
            </a:pPr>
            <a:endParaRPr lang="en-US" sz="1100" dirty="0"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Nation w/o a State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6419850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36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162"/>
            <a:ext cx="8763000" cy="7159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Population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52400" y="705750"/>
            <a:ext cx="7467600" cy="5943600"/>
          </a:xfrm>
        </p:spPr>
        <p:txBody>
          <a:bodyPr>
            <a:normAutofit/>
          </a:bodyPr>
          <a:lstStyle/>
          <a:p>
            <a:pPr lvl="1"/>
            <a:r>
              <a:rPr lang="en-US" sz="2600" dirty="0">
                <a:latin typeface="Franklin Gothic Book" pitchFamily="34" charset="0"/>
              </a:rPr>
              <a:t>Lack unity</a:t>
            </a:r>
          </a:p>
          <a:p>
            <a:pPr lvl="1"/>
            <a:r>
              <a:rPr lang="en-US" sz="2600" dirty="0">
                <a:latin typeface="Franklin Gothic Book" pitchFamily="34" charset="0"/>
              </a:rPr>
              <a:t>‘Minorities’</a:t>
            </a:r>
          </a:p>
          <a:p>
            <a:pPr lvl="2"/>
            <a:r>
              <a:rPr lang="en-US" sz="2300" dirty="0">
                <a:latin typeface="Franklin Gothic Book" pitchFamily="34" charset="0"/>
              </a:rPr>
              <a:t>Indigenous, ethnic groups</a:t>
            </a:r>
          </a:p>
          <a:p>
            <a:pPr lvl="1"/>
            <a:r>
              <a:rPr lang="en-US" sz="2600" dirty="0">
                <a:latin typeface="Franklin Gothic Book" pitchFamily="34" charset="0"/>
              </a:rPr>
              <a:t>Harder for GS to handle</a:t>
            </a:r>
          </a:p>
          <a:p>
            <a:pPr lvl="2"/>
            <a:r>
              <a:rPr lang="en-US" sz="2400" dirty="0">
                <a:latin typeface="Franklin Gothic Book" pitchFamily="34" charset="0"/>
              </a:rPr>
              <a:t>Limited resources, infrastructure</a:t>
            </a:r>
          </a:p>
          <a:p>
            <a:pPr lvl="1"/>
            <a:r>
              <a:rPr lang="en-US" sz="2600" dirty="0">
                <a:latin typeface="Franklin Gothic Book" pitchFamily="34" charset="0"/>
                <a:sym typeface="Wingdings" panose="05000000000000000000" pitchFamily="2" charset="2"/>
              </a:rPr>
              <a:t>Failed states</a:t>
            </a:r>
          </a:p>
          <a:p>
            <a:pPr lvl="2"/>
            <a:r>
              <a:rPr lang="en-US" sz="2400" dirty="0">
                <a:latin typeface="Franklin Gothic Book" pitchFamily="34" charset="0"/>
                <a:sym typeface="Wingdings" panose="05000000000000000000" pitchFamily="2" charset="2"/>
              </a:rPr>
              <a:t> Only GS</a:t>
            </a:r>
            <a:endParaRPr lang="en-US" sz="2400" dirty="0">
              <a:latin typeface="Franklin Gothic Book" pitchFamily="34" charset="0"/>
            </a:endParaRPr>
          </a:p>
          <a:p>
            <a:pPr marL="365760" lvl="1" indent="0">
              <a:buNone/>
            </a:pPr>
            <a:r>
              <a:rPr lang="en-US" sz="1800" dirty="0">
                <a:latin typeface="Franklin Gothic Book" pitchFamily="34" charset="0"/>
              </a:rPr>
              <a:t>¤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758268"/>
              </p:ext>
            </p:extLst>
          </p:nvPr>
        </p:nvGraphicFramePr>
        <p:xfrm>
          <a:off x="4124048" y="4955085"/>
          <a:ext cx="3191152" cy="1719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729">
                  <a:extLst>
                    <a:ext uri="{9D8B030D-6E8A-4147-A177-3AD203B41FA5}">
                      <a16:colId xmlns:a16="http://schemas.microsoft.com/office/drawing/2014/main" val="1195157839"/>
                    </a:ext>
                  </a:extLst>
                </a:gridCol>
                <a:gridCol w="1571423">
                  <a:extLst>
                    <a:ext uri="{9D8B030D-6E8A-4147-A177-3AD203B41FA5}">
                      <a16:colId xmlns:a16="http://schemas.microsoft.com/office/drawing/2014/main" val="1914829963"/>
                    </a:ext>
                  </a:extLst>
                </a:gridCol>
              </a:tblGrid>
              <a:tr h="4689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Minorities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79322"/>
                  </a:ext>
                </a:extLst>
              </a:tr>
              <a:tr h="4447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Rohingyas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Darfuris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091976"/>
                  </a:ext>
                </a:extLst>
              </a:tr>
              <a:tr h="3913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Uighurs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Quebecois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520381"/>
                  </a:ext>
                </a:extLst>
              </a:tr>
              <a:tr h="4091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Chiapas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Maori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47565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307601"/>
              </p:ext>
            </p:extLst>
          </p:nvPr>
        </p:nvGraphicFramePr>
        <p:xfrm>
          <a:off x="990600" y="4144915"/>
          <a:ext cx="2771695" cy="2497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27">
                  <a:extLst>
                    <a:ext uri="{9D8B030D-6E8A-4147-A177-3AD203B41FA5}">
                      <a16:colId xmlns:a16="http://schemas.microsoft.com/office/drawing/2014/main" val="1195157839"/>
                    </a:ext>
                  </a:extLst>
                </a:gridCol>
                <a:gridCol w="1490568">
                  <a:extLst>
                    <a:ext uri="{9D8B030D-6E8A-4147-A177-3AD203B41FA5}">
                      <a16:colId xmlns:a16="http://schemas.microsoft.com/office/drawing/2014/main" val="1914829963"/>
                    </a:ext>
                  </a:extLst>
                </a:gridCol>
              </a:tblGrid>
              <a:tr h="4991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Failed</a:t>
                      </a:r>
                      <a:r>
                        <a:rPr lang="en-US" sz="2400" baseline="0" dirty="0"/>
                        <a:t> States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79322"/>
                  </a:ext>
                </a:extLst>
              </a:tr>
              <a:tr h="5245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Somalia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Libya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091976"/>
                  </a:ext>
                </a:extLst>
              </a:tr>
              <a:tr h="4676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Sudan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 Congo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520381"/>
                  </a:ext>
                </a:extLst>
              </a:tr>
              <a:tr h="9470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Central</a:t>
                      </a:r>
                    </a:p>
                    <a:p>
                      <a:pPr algn="ctr"/>
                      <a:r>
                        <a:rPr lang="en-US" sz="2000" dirty="0"/>
                        <a:t>African</a:t>
                      </a:r>
                    </a:p>
                    <a:p>
                      <a:pPr algn="ctr"/>
                      <a:r>
                        <a:rPr lang="en-US" sz="2000" dirty="0"/>
                        <a:t>Republic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South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Sudan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47565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437990"/>
              </p:ext>
            </p:extLst>
          </p:nvPr>
        </p:nvGraphicFramePr>
        <p:xfrm>
          <a:off x="5867400" y="725913"/>
          <a:ext cx="2581588" cy="397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69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Central African</a:t>
                      </a:r>
                      <a:r>
                        <a:rPr lang="en-US" sz="2400" baseline="0" dirty="0"/>
                        <a:t> Republic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804">
                <a:tc>
                  <a:txBody>
                    <a:bodyPr/>
                    <a:lstStyle/>
                    <a:p>
                      <a:r>
                        <a:rPr lang="en-US" sz="2000" dirty="0" err="1"/>
                        <a:t>Baya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804">
                <a:tc>
                  <a:txBody>
                    <a:bodyPr/>
                    <a:lstStyle/>
                    <a:p>
                      <a:r>
                        <a:rPr lang="en-US" sz="2000" dirty="0"/>
                        <a:t>Banda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804">
                <a:tc>
                  <a:txBody>
                    <a:bodyPr/>
                    <a:lstStyle/>
                    <a:p>
                      <a:r>
                        <a:rPr lang="en-US" sz="2000" dirty="0" err="1"/>
                        <a:t>Mandjia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804">
                <a:tc>
                  <a:txBody>
                    <a:bodyPr/>
                    <a:lstStyle/>
                    <a:p>
                      <a:r>
                        <a:rPr lang="en-US" sz="2000" dirty="0"/>
                        <a:t>Sara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804">
                <a:tc>
                  <a:txBody>
                    <a:bodyPr/>
                    <a:lstStyle/>
                    <a:p>
                      <a:r>
                        <a:rPr lang="en-US" sz="2000" dirty="0" err="1"/>
                        <a:t>Mboum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804">
                <a:tc>
                  <a:txBody>
                    <a:bodyPr/>
                    <a:lstStyle/>
                    <a:p>
                      <a:r>
                        <a:rPr lang="en-US" sz="2000" dirty="0" err="1"/>
                        <a:t>M’Baka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Yakoma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4% 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15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457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Territory &amp; Population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686800" cy="5943600"/>
          </a:xfrm>
        </p:spPr>
        <p:txBody>
          <a:bodyPr>
            <a:normAutofit lnSpcReduction="10000"/>
          </a:bodyPr>
          <a:lstStyle/>
          <a:p>
            <a:pPr marL="341313" indent="-341313"/>
            <a:r>
              <a:rPr lang="en-US" sz="2800" dirty="0">
                <a:latin typeface="Franklin Gothic Book" pitchFamily="34" charset="0"/>
              </a:rPr>
              <a:t>States need sovereign recognition for territorial claims</a:t>
            </a:r>
          </a:p>
          <a:p>
            <a:pPr marL="341313" indent="-341313"/>
            <a:r>
              <a:rPr lang="en-US" sz="2800" dirty="0">
                <a:latin typeface="Franklin Gothic Book" pitchFamily="34" charset="0"/>
              </a:rPr>
              <a:t>Border disputes common- even over outer space</a:t>
            </a:r>
          </a:p>
          <a:p>
            <a:pPr marL="341313" indent="-341313"/>
            <a:r>
              <a:rPr lang="en-US" sz="2800" dirty="0">
                <a:latin typeface="Franklin Gothic Book" pitchFamily="34" charset="0"/>
              </a:rPr>
              <a:t>Difference </a:t>
            </a:r>
            <a:r>
              <a:rPr lang="en-US" sz="2800" dirty="0" err="1">
                <a:latin typeface="Franklin Gothic Book" pitchFamily="34" charset="0"/>
              </a:rPr>
              <a:t>bt.</a:t>
            </a:r>
            <a:r>
              <a:rPr lang="en-US" sz="2800" dirty="0">
                <a:latin typeface="Franklin Gothic Book" pitchFamily="34" charset="0"/>
              </a:rPr>
              <a:t> state and nation</a:t>
            </a:r>
            <a:endParaRPr lang="en-US" sz="2500" dirty="0">
              <a:latin typeface="Franklin Gothic Book" pitchFamily="34" charset="0"/>
            </a:endParaRPr>
          </a:p>
          <a:p>
            <a:pPr marL="341313" indent="-341313"/>
            <a:r>
              <a:rPr lang="en-US" sz="2800" dirty="0">
                <a:latin typeface="Franklin Gothic Book" pitchFamily="34" charset="0"/>
              </a:rPr>
              <a:t>Most states are heterogeneous </a:t>
            </a:r>
          </a:p>
          <a:p>
            <a:pPr marL="707073" lvl="1" indent="-341313"/>
            <a:r>
              <a:rPr lang="en-US" sz="2600" dirty="0">
                <a:latin typeface="Franklin Gothic Book" pitchFamily="34" charset="0"/>
              </a:rPr>
              <a:t>Very few nation-states</a:t>
            </a:r>
          </a:p>
          <a:p>
            <a:pPr marL="341313" indent="-341313"/>
            <a:r>
              <a:rPr lang="en-US" sz="2800" dirty="0">
                <a:latin typeface="Franklin Gothic Book" pitchFamily="34" charset="0"/>
              </a:rPr>
              <a:t>State has final say</a:t>
            </a:r>
          </a:p>
          <a:p>
            <a:pPr marL="707073" lvl="1" indent="-341313"/>
            <a:r>
              <a:rPr lang="en-US" sz="2600" dirty="0">
                <a:latin typeface="Franklin Gothic Book" pitchFamily="34" charset="0"/>
              </a:rPr>
              <a:t>Self-interested actor</a:t>
            </a:r>
          </a:p>
          <a:p>
            <a:pPr marL="341313" indent="-341313"/>
            <a:r>
              <a:rPr lang="en-US" sz="2800" dirty="0">
                <a:latin typeface="Franklin Gothic Book" pitchFamily="34" charset="0"/>
              </a:rPr>
              <a:t>Re: transnational issues</a:t>
            </a:r>
          </a:p>
          <a:p>
            <a:pPr marL="707073" lvl="1" indent="-341313"/>
            <a:r>
              <a:rPr lang="en-US" sz="2600" dirty="0">
                <a:latin typeface="Franklin Gothic Book" pitchFamily="34" charset="0"/>
              </a:rPr>
              <a:t>Form IGOs</a:t>
            </a:r>
          </a:p>
          <a:p>
            <a:pPr marL="707073" lvl="1" indent="-341313"/>
            <a:r>
              <a:rPr lang="en-US" sz="2600" dirty="0">
                <a:latin typeface="Franklin Gothic Book" pitchFamily="34" charset="0"/>
              </a:rPr>
              <a:t>Pressure to follow rules</a:t>
            </a:r>
          </a:p>
          <a:p>
            <a:pPr marL="981393" lvl="2" indent="-341313"/>
            <a:r>
              <a:rPr lang="en-US" sz="2600" dirty="0">
                <a:latin typeface="Franklin Gothic Book" pitchFamily="34" charset="0"/>
              </a:rPr>
              <a:t>GN, EEs more leverage</a:t>
            </a:r>
          </a:p>
          <a:p>
            <a:pPr marL="707073" lvl="1" indent="-341313"/>
            <a:r>
              <a:rPr lang="en-US" sz="2600" dirty="0">
                <a:latin typeface="Franklin Gothic Book" pitchFamily="34" charset="0"/>
              </a:rPr>
              <a:t>Don’t address = problems</a:t>
            </a:r>
            <a:endParaRPr lang="en-US" sz="2200" dirty="0">
              <a:latin typeface="Franklin Gothic Book" pitchFamily="34" charset="0"/>
            </a:endParaRPr>
          </a:p>
          <a:p>
            <a:pPr marL="0" lvl="1" indent="0">
              <a:spcBef>
                <a:spcPts val="600"/>
              </a:spcBef>
              <a:buNone/>
            </a:pPr>
            <a:r>
              <a:rPr lang="en-US" sz="1800" dirty="0">
                <a:latin typeface="Franklin Gothic Book" pitchFamily="34" charset="0"/>
              </a:rPr>
              <a:t>¤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 sz="2900" dirty="0">
              <a:latin typeface="Franklin Gothic Book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70216" y="4256314"/>
            <a:ext cx="4273784" cy="2590800"/>
            <a:chOff x="5151120" y="957263"/>
            <a:chExt cx="3816584" cy="225837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957263"/>
              <a:ext cx="3786104" cy="2243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151120" y="2907863"/>
              <a:ext cx="327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hlinkClick r:id="rId3"/>
                </a:rPr>
                <a:t>http://www.express.co.uk/news/world/791251/kim-jong-un-north-korea-imminent-war-pyongyang-immediate-evacuation</a:t>
              </a:r>
              <a:r>
                <a:rPr lang="en-US" sz="700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3773</TotalTime>
  <Words>304</Words>
  <Application>Microsoft Office PowerPoint</Application>
  <PresentationFormat>On-screen Show (4:3)</PresentationFormat>
  <Paragraphs>136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Schoolbook</vt:lpstr>
      <vt:lpstr>Franklin Gothic Book</vt:lpstr>
      <vt:lpstr>Gill Sans MT</vt:lpstr>
      <vt:lpstr>Maiandra GD</vt:lpstr>
      <vt:lpstr>Wingdings</vt:lpstr>
      <vt:lpstr>Wingdings 2</vt:lpstr>
      <vt:lpstr>Oriel</vt:lpstr>
      <vt:lpstr>The State</vt:lpstr>
      <vt:lpstr>Population</vt:lpstr>
      <vt:lpstr>Defining States: Population</vt:lpstr>
      <vt:lpstr>Decolonization</vt:lpstr>
      <vt:lpstr>One State, Multiple Nations</vt:lpstr>
      <vt:lpstr>Nation w/o a State</vt:lpstr>
      <vt:lpstr> Population Problems</vt:lpstr>
      <vt:lpstr>Territory &amp; Population Recap</vt:lpstr>
    </vt:vector>
  </TitlesOfParts>
  <Company>Northern Kentucky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Kimberly Weir</dc:creator>
  <cp:lastModifiedBy>Kimberly Weir</cp:lastModifiedBy>
  <cp:revision>552</cp:revision>
  <dcterms:created xsi:type="dcterms:W3CDTF">2012-02-04T20:15:56Z</dcterms:created>
  <dcterms:modified xsi:type="dcterms:W3CDTF">2023-02-09T13:42:47Z</dcterms:modified>
</cp:coreProperties>
</file>