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60" r:id="rId2"/>
    <p:sldId id="389" r:id="rId3"/>
    <p:sldId id="385" r:id="rId4"/>
    <p:sldId id="386" r:id="rId5"/>
    <p:sldId id="387" r:id="rId6"/>
    <p:sldId id="38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3C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62" autoAdjust="0"/>
  </p:normalViewPr>
  <p:slideViewPr>
    <p:cSldViewPr>
      <p:cViewPr varScale="1">
        <p:scale>
          <a:sx n="66" d="100"/>
          <a:sy n="66" d="100"/>
        </p:scale>
        <p:origin x="84" y="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54D0-3588-4557-9394-07120D30FD3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93FF-C03C-4048-993C-CEE575CC0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993FF-C03C-4048-993C-CEE575CC02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993FF-C03C-4048-993C-CEE575CC02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4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993FF-C03C-4048-993C-CEE575CC024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993FF-C03C-4048-993C-CEE575CC02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7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A35DDD-2161-4947-8D1E-8967C1EA81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pl.nasa.gov/infographics/infographic.view.php?id=109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mit.edu/stgs/spaceprogram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aiandra GD" pitchFamily="34" charset="0"/>
              </a:rPr>
              <a:t>The 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1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Territory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5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29" y="-246666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What is Space Junk?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09600"/>
            <a:ext cx="8229600" cy="5559552"/>
          </a:xfrm>
        </p:spPr>
        <p:txBody>
          <a:bodyPr>
            <a:normAutofit/>
          </a:bodyPr>
          <a:lstStyle/>
          <a:p>
            <a:pPr marL="340995" lvl="2" indent="0">
              <a:buNone/>
            </a:pPr>
            <a:endParaRPr lang="en-US" sz="2600" dirty="0">
              <a:latin typeface="Franklin Gothic Boo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609601"/>
            <a:ext cx="9144000" cy="6248400"/>
            <a:chOff x="3443440" y="2747840"/>
            <a:chExt cx="5828647" cy="392549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440" y="2747840"/>
              <a:ext cx="5804361" cy="3925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329205" y="6481846"/>
              <a:ext cx="1942882" cy="11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hlinkClick r:id="rId4"/>
                </a:rPr>
                <a:t>http://www.jpl.nasa.gov/infographics/infographic.view.php?id=10929</a:t>
              </a:r>
              <a:r>
                <a:rPr lang="en-US" sz="6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5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42" y="-278876"/>
            <a:ext cx="7467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How is Space a Territorial Issue?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33400"/>
            <a:ext cx="8570358" cy="5559552"/>
          </a:xfrm>
        </p:spPr>
        <p:txBody>
          <a:bodyPr>
            <a:normAutofit/>
          </a:bodyPr>
          <a:lstStyle/>
          <a:p>
            <a:pPr marL="465138" lvl="2" indent="-349250"/>
            <a:r>
              <a:rPr lang="en-US" sz="2800" dirty="0">
                <a:latin typeface="Franklin Gothic Book" pitchFamily="34" charset="0"/>
              </a:rPr>
              <a:t>Sovereign states lay claims</a:t>
            </a:r>
          </a:p>
          <a:p>
            <a:pPr marL="739458" lvl="3" indent="-349250"/>
            <a:r>
              <a:rPr lang="en-US" sz="2600" dirty="0">
                <a:latin typeface="Franklin Gothic Book" pitchFamily="34" charset="0"/>
              </a:rPr>
              <a:t>Need recognized control</a:t>
            </a:r>
          </a:p>
          <a:p>
            <a:pPr marL="1013778" lvl="4" indent="-349250"/>
            <a:r>
              <a:rPr lang="en-US" sz="2600" dirty="0">
                <a:latin typeface="Franklin Gothic Book" pitchFamily="34" charset="0"/>
              </a:rPr>
              <a:t>Border disputes like Kashmir</a:t>
            </a:r>
          </a:p>
          <a:p>
            <a:pPr marL="465138" lvl="2" indent="-349250"/>
            <a:r>
              <a:rPr lang="en-US" sz="2800" dirty="0">
                <a:latin typeface="Franklin Gothic Book" pitchFamily="34" charset="0"/>
              </a:rPr>
              <a:t>Military security concerns</a:t>
            </a:r>
          </a:p>
          <a:p>
            <a:pPr marL="465138" lvl="2" indent="-349250"/>
            <a:r>
              <a:rPr lang="en-US" sz="2800" dirty="0">
                <a:latin typeface="Franklin Gothic Book" pitchFamily="34" charset="0"/>
              </a:rPr>
              <a:t>Economic benefits</a:t>
            </a:r>
          </a:p>
          <a:p>
            <a:pPr marL="739458" lvl="3" indent="-349250"/>
            <a:r>
              <a:rPr lang="en-US" sz="2600" dirty="0">
                <a:latin typeface="Franklin Gothic Book" pitchFamily="34" charset="0"/>
              </a:rPr>
              <a:t>Satellites, space travel, junk removal, in-space repairs</a:t>
            </a:r>
            <a:endParaRPr lang="en-US" sz="2800" dirty="0">
              <a:latin typeface="Franklin Gothic Book" pitchFamily="34" charset="0"/>
            </a:endParaRPr>
          </a:p>
          <a:p>
            <a:pPr marL="340995" lvl="2" indent="0">
              <a:buNone/>
            </a:pPr>
            <a:r>
              <a:rPr lang="en-US" dirty="0">
                <a:latin typeface="Franklin Gothic Book" pitchFamily="34" charset="0"/>
              </a:rPr>
              <a:t>¤</a:t>
            </a:r>
          </a:p>
          <a:p>
            <a:pPr marL="340995" lvl="2" indent="0">
              <a:buNone/>
            </a:pPr>
            <a:endParaRPr lang="en-US" sz="2600" dirty="0">
              <a:latin typeface="Franklin Gothic Book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6400" y="4080796"/>
            <a:ext cx="5638800" cy="2777204"/>
            <a:chOff x="3653287" y="3141524"/>
            <a:chExt cx="5638800" cy="35326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287" y="3141524"/>
              <a:ext cx="5486400" cy="353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929887" y="6400800"/>
              <a:ext cx="2362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hlinkClick r:id="rId4"/>
                </a:rPr>
                <a:t>http://web.mit.edu/stgs/spaceprograms.html</a:t>
              </a:r>
              <a:r>
                <a:rPr lang="en-US" sz="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0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42" y="-278876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Why a Transnational Issue?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88358" y="559324"/>
            <a:ext cx="8229600" cy="5559552"/>
          </a:xfrm>
        </p:spPr>
        <p:txBody>
          <a:bodyPr>
            <a:normAutofit/>
          </a:bodyPr>
          <a:lstStyle/>
          <a:p>
            <a:pPr marL="614045" lvl="2" indent="-273050"/>
            <a:r>
              <a:rPr lang="en-US" sz="2800" dirty="0">
                <a:latin typeface="Franklin Gothic Book" pitchFamily="34" charset="0"/>
              </a:rPr>
              <a:t>Affects everyone</a:t>
            </a:r>
          </a:p>
          <a:p>
            <a:pPr marL="614045" lvl="2" indent="-273050"/>
            <a:r>
              <a:rPr lang="en-US" sz="2800" dirty="0">
                <a:latin typeface="Franklin Gothic Book" pitchFamily="34" charset="0"/>
              </a:rPr>
              <a:t>Sovereign states’ self-interests clash</a:t>
            </a:r>
          </a:p>
          <a:p>
            <a:pPr marL="888365" lvl="3" indent="-273050"/>
            <a:r>
              <a:rPr lang="en-US" sz="2600" dirty="0">
                <a:latin typeface="Franklin Gothic Book" pitchFamily="34" charset="0"/>
              </a:rPr>
              <a:t>Territorial claims, but limited </a:t>
            </a:r>
          </a:p>
          <a:p>
            <a:pPr marL="614045" lvl="2" indent="-273050"/>
            <a:r>
              <a:rPr lang="en-US" sz="2800" dirty="0">
                <a:latin typeface="Franklin Gothic Book" pitchFamily="34" charset="0"/>
              </a:rPr>
              <a:t>Debris</a:t>
            </a:r>
          </a:p>
          <a:p>
            <a:pPr marL="888365" lvl="3" indent="-273050"/>
            <a:r>
              <a:rPr lang="en-US" sz="2600" dirty="0">
                <a:latin typeface="Franklin Gothic Book" pitchFamily="34" charset="0"/>
              </a:rPr>
              <a:t>Satellites, Int’l Space Station, space travel</a:t>
            </a:r>
          </a:p>
          <a:p>
            <a:pPr marL="614045" lvl="2" indent="-273050"/>
            <a:r>
              <a:rPr lang="en-US" sz="2800" dirty="0">
                <a:latin typeface="Franklin Gothic Book" pitchFamily="34" charset="0"/>
              </a:rPr>
              <a:t>Security</a:t>
            </a:r>
          </a:p>
          <a:p>
            <a:pPr marL="614045" lvl="2" indent="-273050"/>
            <a:r>
              <a:rPr lang="en-US" sz="2800" dirty="0">
                <a:latin typeface="Franklin Gothic Book" pitchFamily="34" charset="0"/>
              </a:rPr>
              <a:t>Economic interests</a:t>
            </a:r>
          </a:p>
          <a:p>
            <a:pPr marL="614045" lvl="2" indent="-273050"/>
            <a:r>
              <a:rPr lang="en-US" sz="2800" dirty="0">
                <a:latin typeface="Franklin Gothic Book" pitchFamily="34" charset="0"/>
              </a:rPr>
              <a:t>Communication potential</a:t>
            </a:r>
          </a:p>
          <a:p>
            <a:pPr marL="614045" lvl="2" indent="-273050"/>
            <a:r>
              <a:rPr lang="en-US" sz="2800" dirty="0">
                <a:latin typeface="Franklin Gothic Book" pitchFamily="34" charset="0"/>
              </a:rPr>
              <a:t>Need IL to coordinate</a:t>
            </a:r>
          </a:p>
          <a:p>
            <a:pPr marL="340995" lvl="2" indent="0">
              <a:buNone/>
            </a:pPr>
            <a:r>
              <a:rPr lang="en-US" dirty="0">
                <a:latin typeface="Franklin Gothic Book" pitchFamily="34" charset="0"/>
              </a:rPr>
              <a:t>¤</a:t>
            </a:r>
          </a:p>
          <a:p>
            <a:pPr marL="340995" lvl="2" indent="0">
              <a:buNone/>
            </a:pPr>
            <a:endParaRPr lang="en-US" sz="26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How to address?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" y="685800"/>
            <a:ext cx="8686800" cy="6019800"/>
          </a:xfrm>
        </p:spPr>
        <p:txBody>
          <a:bodyPr>
            <a:normAutofit/>
          </a:bodyPr>
          <a:lstStyle/>
          <a:p>
            <a:pPr marL="339725" lvl="2" indent="-273050"/>
            <a:r>
              <a:rPr lang="en-US" sz="2800" dirty="0">
                <a:latin typeface="Franklin Gothic Book" pitchFamily="34" charset="0"/>
              </a:rPr>
              <a:t>As TI, need cooperation</a:t>
            </a:r>
            <a:endParaRPr lang="en-US" sz="2800" b="1" dirty="0">
              <a:latin typeface="Franklin Gothic Book" pitchFamily="34" charset="0"/>
            </a:endParaRPr>
          </a:p>
          <a:p>
            <a:pPr marL="763905" lvl="2" indent="-273050"/>
            <a:r>
              <a:rPr lang="en-US" sz="2600" dirty="0">
                <a:latin typeface="Franklin Gothic Book" pitchFamily="34" charset="0"/>
              </a:rPr>
              <a:t>Self-interested actors</a:t>
            </a:r>
          </a:p>
          <a:p>
            <a:pPr marL="1038225" lvl="3" indent="-273050"/>
            <a:r>
              <a:rPr lang="en-US" sz="2600" dirty="0">
                <a:latin typeface="Franklin Gothic Book" pitchFamily="34" charset="0"/>
              </a:rPr>
              <a:t>Agree on IL?</a:t>
            </a:r>
          </a:p>
          <a:p>
            <a:pPr marL="1586865" lvl="5" indent="-273050"/>
            <a:r>
              <a:rPr lang="en-US" sz="2600" dirty="0">
                <a:solidFill>
                  <a:schemeClr val="tx1"/>
                </a:solidFill>
                <a:latin typeface="Franklin Gothic Book" pitchFamily="34" charset="0"/>
              </a:rPr>
              <a:t>Who pays?</a:t>
            </a:r>
          </a:p>
          <a:p>
            <a:pPr marL="1586865" lvl="5" indent="-273050"/>
            <a:r>
              <a:rPr lang="en-US" sz="2600" dirty="0">
                <a:solidFill>
                  <a:schemeClr val="tx1"/>
                </a:solidFill>
                <a:latin typeface="Franklin Gothic Book" pitchFamily="34" charset="0"/>
              </a:rPr>
              <a:t>Who enforces?</a:t>
            </a:r>
          </a:p>
          <a:p>
            <a:pPr marL="282575" lvl="2" indent="-273050"/>
            <a:r>
              <a:rPr lang="en-US" sz="2800" dirty="0">
                <a:latin typeface="Franklin Gothic Book" pitchFamily="34" charset="0"/>
              </a:rPr>
              <a:t>Lack of cooperation =</a:t>
            </a:r>
          </a:p>
          <a:p>
            <a:pPr marL="614045" lvl="2" indent="-273050"/>
            <a:r>
              <a:rPr lang="en-US" sz="2600" dirty="0">
                <a:latin typeface="Franklin Gothic Book" pitchFamily="34" charset="0"/>
              </a:rPr>
              <a:t>Military usage/threats</a:t>
            </a:r>
          </a:p>
          <a:p>
            <a:pPr marL="614045" lvl="2" indent="-273050"/>
            <a:r>
              <a:rPr lang="en-US" sz="2600" dirty="0">
                <a:latin typeface="Franklin Gothic Book" pitchFamily="34" charset="0"/>
              </a:rPr>
              <a:t>Lots of junk</a:t>
            </a:r>
          </a:p>
          <a:p>
            <a:pPr marL="614045" lvl="2" indent="-273050"/>
            <a:r>
              <a:rPr lang="en-US" sz="2600" dirty="0">
                <a:latin typeface="Franklin Gothic Book" pitchFamily="34" charset="0"/>
              </a:rPr>
              <a:t>Ownership claims</a:t>
            </a:r>
          </a:p>
          <a:p>
            <a:pPr marL="340995" lvl="2" indent="0">
              <a:buNone/>
            </a:pPr>
            <a:r>
              <a:rPr lang="en-US" dirty="0">
                <a:latin typeface="Franklin Gothic Book" pitchFamily="34" charset="0"/>
              </a:rPr>
              <a:t>¤</a:t>
            </a:r>
          </a:p>
          <a:p>
            <a:pPr marL="340995" lvl="2" indent="0">
              <a:buNone/>
            </a:pPr>
            <a:endParaRPr lang="en-US" sz="26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3769</TotalTime>
  <Words>151</Words>
  <Application>Microsoft Office PowerPoint</Application>
  <PresentationFormat>On-screen Show (4:3)</PresentationFormat>
  <Paragraphs>39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Century Schoolbook</vt:lpstr>
      <vt:lpstr>Franklin Gothic Book</vt:lpstr>
      <vt:lpstr>Gill Sans MT</vt:lpstr>
      <vt:lpstr>Maiandra GD</vt:lpstr>
      <vt:lpstr>Wingdings</vt:lpstr>
      <vt:lpstr>Wingdings 2</vt:lpstr>
      <vt:lpstr>Oriel</vt:lpstr>
      <vt:lpstr>The State</vt:lpstr>
      <vt:lpstr>Territory</vt:lpstr>
      <vt:lpstr>What is Space Junk?</vt:lpstr>
      <vt:lpstr>How is Space a Territorial Issue?</vt:lpstr>
      <vt:lpstr>Why a Transnational Issue?</vt:lpstr>
      <vt:lpstr>How to address?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 Weir</dc:creator>
  <cp:lastModifiedBy>Kimberly Baranowski</cp:lastModifiedBy>
  <cp:revision>550</cp:revision>
  <dcterms:created xsi:type="dcterms:W3CDTF">2012-02-04T20:15:56Z</dcterms:created>
  <dcterms:modified xsi:type="dcterms:W3CDTF">2022-09-15T19:50:13Z</dcterms:modified>
</cp:coreProperties>
</file>