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60" r:id="rId2"/>
    <p:sldId id="384" r:id="rId3"/>
    <p:sldId id="385" r:id="rId4"/>
    <p:sldId id="387" r:id="rId5"/>
    <p:sldId id="388" r:id="rId6"/>
    <p:sldId id="386" r:id="rId7"/>
    <p:sldId id="390" r:id="rId8"/>
    <p:sldId id="368" r:id="rId9"/>
    <p:sldId id="29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A3C3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5060" autoAdjust="0"/>
  </p:normalViewPr>
  <p:slideViewPr>
    <p:cSldViewPr>
      <p:cViewPr varScale="1">
        <p:scale>
          <a:sx n="77" d="100"/>
          <a:sy n="77" d="100"/>
        </p:scale>
        <p:origin x="96" y="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954D0-3588-4557-9394-07120D30FD3A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993FF-C03C-4048-993C-CEE575CC0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7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D5EF-05FB-4A16-BDB3-98C2E646CCD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78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D5EF-05FB-4A16-BDB3-98C2E646CCD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1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D5EF-05FB-4A16-BDB3-98C2E646CCD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39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4A35DDD-2161-4947-8D1E-8967C1EA81CF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A35DDD-2161-4947-8D1E-8967C1EA81CF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A35DDD-2161-4947-8D1E-8967C1EA81CF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A35DDD-2161-4947-8D1E-8967C1EA81CF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A35DDD-2161-4947-8D1E-8967C1EA81CF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A35DDD-2161-4947-8D1E-8967C1EA81CF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A35DDD-2161-4947-8D1E-8967C1EA81CF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en/members/growth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bc.com/news/world-middle-east-24580767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m-fa.org/academic/gerome2.html#11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www.npr.org/blogs/thesalt/2012/07/13/156722719/let-them-eat-kale-vegetarians-and-the-french-revoluti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en/members/growth.s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legraph.co.uk/news/worldnews/europe/bosnia/11729436/Srebrenica-20-years-on-What-have-been-the-successes-and-failures-of-UN-peacekeeping-missions.html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://www.bbc.co.uk/news/world-africa-18379696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Maiandra GD" pitchFamily="34" charset="0"/>
              </a:rPr>
              <a:t>The State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1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Sovereignty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45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10600" cy="563562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United Nations Security Council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639762"/>
            <a:ext cx="7543800" cy="6164154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Franklin Gothic Book" panose="020B0503020102020204" pitchFamily="34" charset="0"/>
              </a:rPr>
              <a:t>P5 + 10 = 15</a:t>
            </a:r>
          </a:p>
          <a:p>
            <a:pPr lvl="1">
              <a:buClr>
                <a:srgbClr val="94B6D2"/>
              </a:buClr>
            </a:pPr>
            <a:r>
              <a:rPr lang="en-US" sz="2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Rotating seats</a:t>
            </a:r>
            <a:endParaRPr lang="en-US" sz="2600" dirty="0">
              <a:latin typeface="Franklin Gothic Book" panose="020B0503020102020204" pitchFamily="34" charset="0"/>
            </a:endParaRPr>
          </a:p>
          <a:p>
            <a:r>
              <a:rPr lang="en-US" sz="2800" dirty="0">
                <a:latin typeface="Franklin Gothic Book" panose="020B0503020102020204" pitchFamily="34" charset="0"/>
              </a:rPr>
              <a:t>Issues</a:t>
            </a:r>
          </a:p>
          <a:p>
            <a:pPr lvl="1"/>
            <a:r>
              <a:rPr lang="en-US" sz="2600" dirty="0">
                <a:latin typeface="Franklin Gothic Book" panose="020B0503020102020204" pitchFamily="34" charset="0"/>
              </a:rPr>
              <a:t>Veto power</a:t>
            </a:r>
          </a:p>
          <a:p>
            <a:pPr lvl="1"/>
            <a:r>
              <a:rPr lang="en-US" sz="2600" dirty="0">
                <a:latin typeface="Franklin Gothic Book" panose="020B0503020102020204" pitchFamily="34" charset="0"/>
              </a:rPr>
              <a:t>Lack of meaningful representation</a:t>
            </a:r>
          </a:p>
          <a:p>
            <a:pPr lvl="1"/>
            <a:r>
              <a:rPr lang="en-US" sz="2600" dirty="0">
                <a:latin typeface="Franklin Gothic Book" panose="020B0503020102020204" pitchFamily="34" charset="0"/>
              </a:rPr>
              <a:t>Difficult to reform</a:t>
            </a:r>
            <a:endParaRPr lang="en-US" sz="1500" dirty="0">
              <a:latin typeface="Franklin Gothic Book" pitchFamily="34" charset="0"/>
            </a:endParaRPr>
          </a:p>
          <a:p>
            <a:pPr marL="461963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¤</a:t>
            </a:r>
            <a:endParaRPr lang="en-US" sz="1400" dirty="0"/>
          </a:p>
          <a:p>
            <a:pPr marL="650875" lvl="1" indent="0">
              <a:buNone/>
            </a:pPr>
            <a:endParaRPr lang="en-US" sz="2400" dirty="0">
              <a:hlinkClick r:id="rId3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643086" y="3581400"/>
            <a:ext cx="5105400" cy="2971799"/>
            <a:chOff x="3657875" y="3704897"/>
            <a:chExt cx="5391212" cy="2761884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9" t="34284" r="19925"/>
            <a:stretch/>
          </p:blipFill>
          <p:spPr bwMode="auto">
            <a:xfrm>
              <a:off x="3657875" y="3704897"/>
              <a:ext cx="5391212" cy="27618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3657875" y="6266726"/>
              <a:ext cx="301939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hlinkClick r:id="rId5"/>
                </a:rPr>
                <a:t>http://www.bbc.com/news/world-middle-east-24580767</a:t>
              </a:r>
              <a:r>
                <a:rPr lang="en-US" sz="7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004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7536" y="853440"/>
            <a:ext cx="4953000" cy="5080477"/>
          </a:xfrm>
        </p:spPr>
        <p:txBody>
          <a:bodyPr/>
          <a:lstStyle/>
          <a:p>
            <a:pPr>
              <a:buNone/>
            </a:pPr>
            <a:r>
              <a:rPr lang="en-US" sz="2800" dirty="0">
                <a:latin typeface="Maiandra GD" panose="020E0502030308020204" pitchFamily="34" charset="0"/>
              </a:rPr>
              <a:t>Why is this building, the</a:t>
            </a:r>
          </a:p>
          <a:p>
            <a:pPr>
              <a:buNone/>
            </a:pPr>
            <a:r>
              <a:rPr lang="en-US" sz="2800" dirty="0" err="1">
                <a:latin typeface="Maiandra GD" panose="020E0502030308020204" pitchFamily="34" charset="0"/>
              </a:rPr>
              <a:t>Friedensaal</a:t>
            </a:r>
            <a:r>
              <a:rPr lang="en-US" sz="2800" dirty="0">
                <a:latin typeface="Maiandra GD" panose="020E0502030308020204" pitchFamily="34" charset="0"/>
              </a:rPr>
              <a:t>, significant</a:t>
            </a:r>
          </a:p>
          <a:p>
            <a:pPr>
              <a:buNone/>
            </a:pPr>
            <a:r>
              <a:rPr lang="en-US" sz="2800" dirty="0">
                <a:latin typeface="Maiandra GD" panose="020E0502030308020204" pitchFamily="34" charset="0"/>
              </a:rPr>
              <a:t>to international relations?</a:t>
            </a:r>
          </a:p>
          <a:p>
            <a:r>
              <a:rPr lang="en-US" sz="2800" dirty="0">
                <a:latin typeface="Maiandra GD" panose="020E0502030308020204" pitchFamily="34" charset="0"/>
              </a:rPr>
              <a:t>Treaty of Westphalia </a:t>
            </a:r>
            <a:r>
              <a:rPr lang="en-US" dirty="0">
                <a:latin typeface="Maiandra GD" panose="020E0502030308020204" pitchFamily="34" charset="0"/>
              </a:rPr>
              <a:t>(1648)</a:t>
            </a:r>
            <a:endParaRPr lang="en-US" dirty="0"/>
          </a:p>
          <a:p>
            <a:pPr lvl="1"/>
            <a:r>
              <a:rPr lang="en-US" sz="2500" dirty="0">
                <a:latin typeface="Maiandra GD" panose="020E0502030308020204" pitchFamily="34" charset="0"/>
              </a:rPr>
              <a:t>Ended 30 Years’ War</a:t>
            </a:r>
          </a:p>
          <a:p>
            <a:pPr marL="650875" lvl="1" indent="0">
              <a:buClr>
                <a:srgbClr val="4F81BD"/>
              </a:buClr>
              <a:buNone/>
            </a:pPr>
            <a:r>
              <a:rPr lang="en-US" sz="1800" dirty="0">
                <a:solidFill>
                  <a:prstClr val="black"/>
                </a:solidFill>
              </a:rPr>
              <a:t>¤</a:t>
            </a:r>
          </a:p>
          <a:p>
            <a:pPr marL="365760" lvl="1" indent="0">
              <a:buNone/>
            </a:pPr>
            <a:endParaRPr lang="en-US" sz="2500" dirty="0">
              <a:latin typeface="Maiandra GD" panose="020E0502030308020204" pitchFamily="34" charset="0"/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friedensa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853440"/>
            <a:ext cx="3657600" cy="5928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6200" y="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600" b="1" cap="small" dirty="0">
                <a:solidFill>
                  <a:srgbClr val="1F497D"/>
                </a:solidFill>
                <a:latin typeface="Maiandra GD" panose="020E0502030308020204" pitchFamily="34" charset="0"/>
                <a:ea typeface="+mj-ea"/>
                <a:cs typeface="+mj-cs"/>
              </a:rPr>
              <a:t>The Beginning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35814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11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6106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Maiandra GD" panose="020E0502030308020204" pitchFamily="34" charset="0"/>
              </a:rPr>
              <a:t>Treaty of Westphalia-1648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066800"/>
            <a:ext cx="8001000" cy="5715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600" dirty="0">
                <a:latin typeface="Maiandra GD" panose="020E0502030308020204" pitchFamily="34" charset="0"/>
              </a:rPr>
              <a:t>3 things came out of the Treaty:</a:t>
            </a:r>
          </a:p>
          <a:p>
            <a:pPr marL="778827" indent="-514350">
              <a:buNone/>
            </a:pPr>
            <a:r>
              <a:rPr lang="en-US" sz="3500" dirty="0">
                <a:latin typeface="Maiandra GD" panose="020E0502030308020204" pitchFamily="34" charset="0"/>
              </a:rPr>
              <a:t>Sovereignty</a:t>
            </a:r>
            <a:r>
              <a:rPr lang="en-US" sz="3500" dirty="0">
                <a:latin typeface="Maiandra GD" panose="020E0502030308020204" pitchFamily="34" charset="0"/>
                <a:sym typeface="Wingdings" pitchFamily="2" charset="2"/>
              </a:rPr>
              <a:t></a:t>
            </a:r>
            <a:r>
              <a:rPr lang="en-US" sz="3500" dirty="0">
                <a:latin typeface="Maiandra GD" panose="020E0502030308020204" pitchFamily="34" charset="0"/>
              </a:rPr>
              <a:t>  </a:t>
            </a:r>
          </a:p>
          <a:p>
            <a:pPr marL="778827" indent="-514350">
              <a:buNone/>
            </a:pPr>
            <a:r>
              <a:rPr lang="en-US" sz="3500" dirty="0">
                <a:latin typeface="Maiandra GD" panose="020E0502030308020204" pitchFamily="34" charset="0"/>
                <a:sym typeface="Wingdings" pitchFamily="2" charset="2"/>
              </a:rPr>
              <a:t>States </a:t>
            </a:r>
          </a:p>
          <a:p>
            <a:pPr marL="778827" indent="-514350">
              <a:buNone/>
            </a:pPr>
            <a:r>
              <a:rPr lang="en-US" sz="3500" dirty="0">
                <a:latin typeface="Maiandra GD" panose="020E0502030308020204" pitchFamily="34" charset="0"/>
                <a:sym typeface="Wingdings" pitchFamily="2" charset="2"/>
              </a:rPr>
              <a:t>System</a:t>
            </a:r>
          </a:p>
          <a:p>
            <a:pPr marL="835977" indent="-571500"/>
            <a:r>
              <a:rPr lang="en-US" sz="3000" dirty="0">
                <a:latin typeface="Maiandra GD" panose="020E0502030308020204" pitchFamily="34" charset="0"/>
                <a:sym typeface="Wingdings" pitchFamily="2" charset="2"/>
              </a:rPr>
              <a:t>Multipolar system</a:t>
            </a:r>
          </a:p>
          <a:p>
            <a:pPr marL="1201737" lvl="1" indent="-571500"/>
            <a:r>
              <a:rPr lang="en-US" sz="2800" dirty="0">
                <a:latin typeface="Maiandra GD" panose="020E0502030308020204" pitchFamily="34" charset="0"/>
                <a:sym typeface="Wingdings" pitchFamily="2" charset="2"/>
              </a:rPr>
              <a:t>4+ power poles</a:t>
            </a:r>
          </a:p>
          <a:p>
            <a:pPr marL="1201737" lvl="1" indent="-571500"/>
            <a:r>
              <a:rPr lang="en-US" sz="2800" dirty="0">
                <a:latin typeface="Maiandra GD" panose="020E0502030308020204" pitchFamily="34" charset="0"/>
                <a:sym typeface="Wingdings" pitchFamily="2" charset="2"/>
              </a:rPr>
              <a:t>Tried to balance power</a:t>
            </a:r>
          </a:p>
          <a:p>
            <a:pPr marL="835977" indent="-571500"/>
            <a:r>
              <a:rPr lang="en-US" sz="3000" dirty="0">
                <a:latin typeface="Maiandra GD" panose="020E0502030308020204" pitchFamily="34" charset="0"/>
                <a:sym typeface="Wingdings" pitchFamily="2" charset="2"/>
              </a:rPr>
              <a:t>Cold War </a:t>
            </a:r>
            <a:r>
              <a:rPr lang="en-US" sz="2600" dirty="0">
                <a:latin typeface="Maiandra GD" panose="020E0502030308020204" pitchFamily="34" charset="0"/>
                <a:sym typeface="Wingdings" pitchFamily="2" charset="2"/>
              </a:rPr>
              <a:t>(post WWII-1991)</a:t>
            </a:r>
          </a:p>
          <a:p>
            <a:pPr marL="1201737" lvl="1" indent="-571500"/>
            <a:r>
              <a:rPr lang="en-US" sz="2800" dirty="0">
                <a:latin typeface="Maiandra GD" panose="020E0502030308020204" pitchFamily="34" charset="0"/>
                <a:sym typeface="Wingdings" pitchFamily="2" charset="2"/>
              </a:rPr>
              <a:t>Only time not multipolar</a:t>
            </a:r>
          </a:p>
          <a:p>
            <a:pPr marL="1201737" lvl="1" indent="-571500"/>
            <a:r>
              <a:rPr lang="en-US" sz="2800" dirty="0">
                <a:latin typeface="Maiandra GD" panose="020E0502030308020204" pitchFamily="34" charset="0"/>
                <a:sym typeface="Wingdings" pitchFamily="2" charset="2"/>
              </a:rPr>
              <a:t>Bipolar system, two superpowers</a:t>
            </a:r>
          </a:p>
          <a:p>
            <a:pPr marL="1476057" lvl="2" indent="-571500"/>
            <a:r>
              <a:rPr lang="en-US" sz="2800" dirty="0">
                <a:latin typeface="Maiandra GD" panose="020E0502030308020204" pitchFamily="34" charset="0"/>
                <a:sym typeface="Wingdings" pitchFamily="2" charset="2"/>
              </a:rPr>
              <a:t>United States v. Soviet Union</a:t>
            </a:r>
          </a:p>
          <a:p>
            <a:pPr marL="630237" lvl="1" indent="0">
              <a:buNone/>
            </a:pPr>
            <a:r>
              <a:rPr lang="en-US" dirty="0"/>
              <a:t>¤</a:t>
            </a:r>
            <a:endParaRPr lang="en-US" dirty="0">
              <a:latin typeface="Maiandra GD" panose="020E0502030308020204" pitchFamily="34" charset="0"/>
              <a:sym typeface="Wingdings" pitchFamily="2" charset="2"/>
            </a:endParaRPr>
          </a:p>
          <a:p>
            <a:pPr marL="1750377" lvl="3" indent="-571500"/>
            <a:endParaRPr lang="en-US" sz="2800" dirty="0">
              <a:latin typeface="Maiandra GD" panose="020E0502030308020204" pitchFamily="34" charset="0"/>
              <a:sym typeface="Wingdings" pitchFamily="2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819" y="829849"/>
            <a:ext cx="4462981" cy="424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9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7921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Maiandra GD" panose="020E0502030308020204" pitchFamily="34" charset="0"/>
              </a:rPr>
              <a:t> Rise of Popular Sovereignty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686800" cy="5867400"/>
          </a:xfrm>
        </p:spPr>
        <p:txBody>
          <a:bodyPr>
            <a:normAutofit/>
          </a:bodyPr>
          <a:lstStyle/>
          <a:p>
            <a:pPr marL="457200" lvl="0" indent="-514350">
              <a:buClr>
                <a:srgbClr val="4F81BD"/>
              </a:buClr>
              <a:tabLst>
                <a:tab pos="690563" algn="l"/>
              </a:tabLst>
            </a:pPr>
            <a:r>
              <a:rPr lang="en-US" sz="2800" i="1" dirty="0">
                <a:solidFill>
                  <a:prstClr val="black"/>
                </a:solidFill>
                <a:latin typeface="Franklin Gothic Book" pitchFamily="34" charset="0"/>
              </a:rPr>
              <a:t>Raison d’état</a:t>
            </a:r>
            <a:r>
              <a:rPr lang="en-US" sz="28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Franklin Gothic Book" pitchFamily="34" charset="0"/>
              </a:rPr>
              <a:t>(‘Requirements of the State’)</a:t>
            </a:r>
          </a:p>
          <a:p>
            <a:pPr marL="914400" lvl="1" indent="-514350">
              <a:buClr>
                <a:srgbClr val="4F81BD"/>
              </a:buClr>
            </a:pPr>
            <a:r>
              <a:rPr lang="en-US" sz="2600" dirty="0">
                <a:solidFill>
                  <a:prstClr val="black"/>
                </a:solidFill>
                <a:latin typeface="Franklin Gothic Book" pitchFamily="34" charset="0"/>
              </a:rPr>
              <a:t>Divine Right of Kings</a:t>
            </a:r>
          </a:p>
          <a:p>
            <a:pPr marL="514350" lvl="0" indent="-514350">
              <a:buClr>
                <a:srgbClr val="4F81BD"/>
              </a:buClr>
              <a:tabLst>
                <a:tab pos="690563" algn="l"/>
              </a:tabLst>
            </a:pPr>
            <a:r>
              <a:rPr lang="en-US" sz="2800" dirty="0">
                <a:solidFill>
                  <a:prstClr val="black"/>
                </a:solidFill>
                <a:latin typeface="Franklin Gothic Book" pitchFamily="34" charset="0"/>
              </a:rPr>
              <a:t>Challenges to </a:t>
            </a:r>
            <a:r>
              <a:rPr lang="en-US" sz="2800" i="1" dirty="0">
                <a:solidFill>
                  <a:prstClr val="black"/>
                </a:solidFill>
                <a:latin typeface="Franklin Gothic Book" pitchFamily="34" charset="0"/>
              </a:rPr>
              <a:t>raison d’état</a:t>
            </a:r>
          </a:p>
          <a:p>
            <a:pPr marL="914400" lvl="1" indent="-514350">
              <a:buClr>
                <a:srgbClr val="4F81BD">
                  <a:shade val="75000"/>
                </a:srgbClr>
              </a:buClr>
            </a:pPr>
            <a:r>
              <a:rPr lang="en-US" sz="2600" dirty="0">
                <a:solidFill>
                  <a:prstClr val="black"/>
                </a:solidFill>
                <a:latin typeface="Franklin Gothic Book" pitchFamily="34" charset="0"/>
              </a:rPr>
              <a:t>‘Popular’ sovereignty</a:t>
            </a:r>
          </a:p>
          <a:p>
            <a:pPr marL="914400" lvl="1" indent="-514350">
              <a:buClr>
                <a:srgbClr val="4F81BD">
                  <a:shade val="75000"/>
                </a:srgbClr>
              </a:buClr>
            </a:pPr>
            <a:r>
              <a:rPr lang="en-US" sz="2600" dirty="0">
                <a:solidFill>
                  <a:prstClr val="black"/>
                </a:solidFill>
                <a:latin typeface="Franklin Gothic Book" pitchFamily="34" charset="0"/>
              </a:rPr>
              <a:t>American, French Revolutions</a:t>
            </a:r>
          </a:p>
          <a:p>
            <a:pPr marL="498157" indent="-514350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800600" y="3375624"/>
            <a:ext cx="3981492" cy="3499252"/>
            <a:chOff x="4800600" y="3375624"/>
            <a:chExt cx="3981492" cy="3499252"/>
          </a:xfrm>
        </p:grpSpPr>
        <p:pic>
          <p:nvPicPr>
            <p:cNvPr id="34820" name="Picture 4" descr="File:Exécution de Marie Antoinette le 16 octobre 179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3375624"/>
              <a:ext cx="3981492" cy="3329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4800600" y="6705599"/>
              <a:ext cx="3981492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hlinkClick r:id="rId4"/>
                </a:rPr>
                <a:t>http://www.npr.org/blogs/thesalt/2012/07/13/156722719/let-them-eat-kale-vegetarians-and-the-french-revolution</a:t>
              </a:r>
              <a:r>
                <a:rPr lang="en-US" sz="500" dirty="0"/>
                <a:t>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28598" y="3375624"/>
            <a:ext cx="4419601" cy="3493744"/>
            <a:chOff x="228598" y="3375624"/>
            <a:chExt cx="4419601" cy="3493744"/>
          </a:xfrm>
        </p:grpSpPr>
        <p:pic>
          <p:nvPicPr>
            <p:cNvPr id="34818" name="Picture 2" descr="http://upload.wikimedia.org/wikipedia/commons/a/a9/R%C3%A9ception_du_Grand_Cond%C3%A9_%C3%A0_Versailles_%28Jean-L%C3%A9on_G%C3%A9r%C3%B4me%2C_1878%29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599" y="3375624"/>
              <a:ext cx="4191001" cy="3329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28598" y="6700091"/>
              <a:ext cx="4419601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hlinkClick r:id="rId6"/>
                </a:rPr>
                <a:t>http://dm-fa.org/academic/gerome2.html#11</a:t>
              </a:r>
              <a:r>
                <a:rPr lang="en-US" sz="5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335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10600" cy="563562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About The United 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639762"/>
            <a:ext cx="7543800" cy="621823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Post WWII to promote peace</a:t>
            </a:r>
          </a:p>
          <a:p>
            <a:r>
              <a:rPr lang="en-US" sz="2800" dirty="0">
                <a:latin typeface="Franklin Gothic Book" panose="020B0503020102020204" pitchFamily="34" charset="0"/>
              </a:rPr>
              <a:t>UN is an intergovernmental organization (IGO)</a:t>
            </a:r>
          </a:p>
          <a:p>
            <a:pPr lvl="1"/>
            <a:r>
              <a:rPr lang="en-US" sz="2600" dirty="0">
                <a:latin typeface="Franklin Gothic Book" panose="020B0503020102020204" pitchFamily="34" charset="0"/>
              </a:rPr>
              <a:t>193 members</a:t>
            </a:r>
          </a:p>
          <a:p>
            <a:r>
              <a:rPr lang="en-US" sz="2800" dirty="0">
                <a:latin typeface="Franklin Gothic Book" panose="020B0503020102020204" pitchFamily="34" charset="0"/>
              </a:rPr>
              <a:t>UN General Assembly</a:t>
            </a:r>
          </a:p>
          <a:p>
            <a:pPr lvl="1"/>
            <a:r>
              <a:rPr lang="en-US" sz="2600" dirty="0">
                <a:latin typeface="Franklin Gothic Book" panose="020B0503020102020204" pitchFamily="34" charset="0"/>
              </a:rPr>
              <a:t>UN Secretary General</a:t>
            </a:r>
          </a:p>
          <a:p>
            <a:pPr lvl="1"/>
            <a:r>
              <a:rPr lang="en-US" sz="2600" dirty="0">
                <a:latin typeface="Franklin Gothic Book" panose="020B0503020102020204" pitchFamily="34" charset="0"/>
              </a:rPr>
              <a:t>Grant states sovereignty</a:t>
            </a:r>
          </a:p>
          <a:p>
            <a:pPr lvl="2"/>
            <a:r>
              <a:rPr lang="en-US" sz="2600" dirty="0">
                <a:latin typeface="Franklin Gothic Book" panose="020B0503020102020204" pitchFamily="34" charset="0"/>
              </a:rPr>
              <a:t>Principle of self-determination</a:t>
            </a:r>
          </a:p>
          <a:p>
            <a:pPr marL="1005840" lvl="3" indent="-223838"/>
            <a:r>
              <a:rPr lang="en-US" sz="2600" dirty="0">
                <a:latin typeface="Franklin Gothic Book" panose="020B0503020102020204" pitchFamily="34" charset="0"/>
              </a:rPr>
              <a:t>Pre- WWII, earned</a:t>
            </a:r>
          </a:p>
          <a:p>
            <a:pPr marL="1005840" lvl="3" indent="-223838"/>
            <a:r>
              <a:rPr lang="en-US" sz="2600" dirty="0">
                <a:latin typeface="Franklin Gothic Book" panose="020B0503020102020204" pitchFamily="34" charset="0"/>
              </a:rPr>
              <a:t>Post-WWII, granted</a:t>
            </a:r>
          </a:p>
          <a:p>
            <a:pPr marL="461963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¤</a:t>
            </a:r>
            <a:endParaRPr lang="en-US" sz="1400" dirty="0"/>
          </a:p>
          <a:p>
            <a:pPr marL="650875" lvl="1" indent="0">
              <a:buNone/>
            </a:pPr>
            <a:endParaRPr lang="en-US" sz="2400" dirty="0">
              <a:hlinkClick r:id="rId3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638800" y="4038600"/>
            <a:ext cx="3352800" cy="2743200"/>
            <a:chOff x="5609492" y="533400"/>
            <a:chExt cx="3454249" cy="2942492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492" y="612531"/>
              <a:ext cx="3454249" cy="28633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609492" y="533400"/>
              <a:ext cx="1727125" cy="8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</a:rPr>
                <a:t>António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Guterres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94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pload.wikimedia.org/wikipedia/commons/c/c5/Un-flag-squar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7481"/>
            <a:ext cx="9144000" cy="792162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UN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24680"/>
            <a:ext cx="8382000" cy="6233319"/>
          </a:xfrm>
        </p:spPr>
        <p:txBody>
          <a:bodyPr>
            <a:normAutofit/>
          </a:bodyPr>
          <a:lstStyle/>
          <a:p>
            <a:pPr marL="396875" indent="-396875"/>
            <a:r>
              <a:rPr lang="en-US" sz="2800" dirty="0">
                <a:latin typeface="Franklin Gothic Book" pitchFamily="34" charset="0"/>
              </a:rPr>
              <a:t>Benefits of membership</a:t>
            </a:r>
          </a:p>
          <a:p>
            <a:pPr marL="574675" lvl="1" indent="-209550"/>
            <a:r>
              <a:rPr lang="en-US" sz="2600">
                <a:latin typeface="Franklin Gothic Book" pitchFamily="34" charset="0"/>
              </a:rPr>
              <a:t>Sovereign recognition</a:t>
            </a:r>
          </a:p>
          <a:p>
            <a:pPr marL="574675" lvl="1" indent="-209550"/>
            <a:r>
              <a:rPr lang="en-US" sz="2600" dirty="0">
                <a:latin typeface="Franklin Gothic Book" pitchFamily="34" charset="0"/>
              </a:rPr>
              <a:t>Aid</a:t>
            </a:r>
          </a:p>
          <a:p>
            <a:pPr marL="574675" lvl="1" indent="-209550"/>
            <a:r>
              <a:rPr lang="en-US" sz="2600" dirty="0">
                <a:latin typeface="Franklin Gothic Book" pitchFamily="34" charset="0"/>
              </a:rPr>
              <a:t>Trade</a:t>
            </a:r>
          </a:p>
          <a:p>
            <a:pPr marL="574675" lvl="1" indent="-209550"/>
            <a:r>
              <a:rPr lang="en-US" sz="2600" dirty="0">
                <a:latin typeface="Franklin Gothic Book" pitchFamily="34" charset="0"/>
              </a:rPr>
              <a:t>Collective security</a:t>
            </a:r>
          </a:p>
          <a:p>
            <a:pPr marL="801688" lvl="2" indent="-227013"/>
            <a:r>
              <a:rPr lang="en-US" sz="2600" dirty="0">
                <a:latin typeface="Franklin Gothic Book" pitchFamily="34" charset="0"/>
              </a:rPr>
              <a:t>Peacekeeping</a:t>
            </a:r>
          </a:p>
          <a:p>
            <a:pPr marL="801688" lvl="2" indent="-227013"/>
            <a:r>
              <a:rPr lang="en-US" sz="2600" dirty="0">
                <a:latin typeface="Franklin Gothic Book" pitchFamily="34" charset="0"/>
              </a:rPr>
              <a:t>Peacemaking </a:t>
            </a:r>
          </a:p>
          <a:p>
            <a:pPr marL="801688" lvl="2" indent="-227013"/>
            <a:r>
              <a:rPr lang="en-US" sz="2600" dirty="0">
                <a:latin typeface="Franklin Gothic Book" pitchFamily="34" charset="0"/>
              </a:rPr>
              <a:t>Peacebuilding</a:t>
            </a:r>
            <a:endParaRPr lang="en-US" sz="2500" dirty="0">
              <a:latin typeface="Franklin Gothic Book" pitchFamily="34" charset="0"/>
            </a:endParaRPr>
          </a:p>
          <a:p>
            <a:r>
              <a:rPr lang="en-US" sz="2900" dirty="0">
                <a:latin typeface="Franklin Gothic Book" panose="020B0503020102020204" pitchFamily="34" charset="0"/>
              </a:rPr>
              <a:t>Lots of agencies</a:t>
            </a:r>
          </a:p>
          <a:p>
            <a:pPr marL="574675" lvl="1" indent="-179388"/>
            <a:r>
              <a:rPr lang="en-US" sz="2600" dirty="0">
                <a:latin typeface="Franklin Gothic Book" panose="020B0503020102020204" pitchFamily="34" charset="0"/>
              </a:rPr>
              <a:t>Tackle </a:t>
            </a:r>
            <a:br>
              <a:rPr lang="en-US" sz="2600" dirty="0">
                <a:latin typeface="Franklin Gothic Book" panose="020B0503020102020204" pitchFamily="34" charset="0"/>
              </a:rPr>
            </a:br>
            <a:r>
              <a:rPr lang="en-US" sz="2600" dirty="0">
                <a:latin typeface="Franklin Gothic Book" panose="020B0503020102020204" pitchFamily="34" charset="0"/>
              </a:rPr>
              <a:t>transnational</a:t>
            </a:r>
            <a:br>
              <a:rPr lang="en-US" sz="2600" dirty="0">
                <a:latin typeface="Franklin Gothic Book" panose="020B0503020102020204" pitchFamily="34" charset="0"/>
              </a:rPr>
            </a:br>
            <a:r>
              <a:rPr lang="en-US" sz="2600" dirty="0">
                <a:latin typeface="Franklin Gothic Book" panose="020B0503020102020204" pitchFamily="34" charset="0"/>
              </a:rPr>
              <a:t>issues</a:t>
            </a:r>
          </a:p>
          <a:p>
            <a:pPr marL="365125" lvl="1" indent="0">
              <a:buNone/>
            </a:pPr>
            <a:r>
              <a:rPr lang="en-US" sz="1600" dirty="0">
                <a:latin typeface="Franklin Gothic Book" pitchFamily="34" charset="0"/>
              </a:rPr>
              <a:t>¤</a:t>
            </a:r>
          </a:p>
          <a:p>
            <a:pPr marL="365125" lvl="1" indent="0">
              <a:buNone/>
            </a:pPr>
            <a:endParaRPr lang="en-US" sz="3000" dirty="0">
              <a:latin typeface="Franklin Gothic Book" pitchFamily="34" charset="0"/>
            </a:endParaRPr>
          </a:p>
          <a:p>
            <a:pPr marL="1154430" lvl="2" indent="-514350"/>
            <a:endParaRPr lang="en-US" sz="2900" dirty="0">
              <a:latin typeface="Franklin Gothic Book" pitchFamily="34" charset="0"/>
            </a:endParaRPr>
          </a:p>
          <a:p>
            <a:pPr marL="880110" lvl="1" indent="-514350">
              <a:buNone/>
            </a:pPr>
            <a:endParaRPr lang="en-US" sz="3200" dirty="0">
              <a:latin typeface="Franklin Gothic Book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087197" y="620080"/>
            <a:ext cx="4056803" cy="2659369"/>
            <a:chOff x="4079717" y="3429000"/>
            <a:chExt cx="4896622" cy="3228976"/>
          </a:xfrm>
        </p:grpSpPr>
        <p:pic>
          <p:nvPicPr>
            <p:cNvPr id="11" name="Picture 2" descr="UN soldiers from Niger conduct a patrol through the streets of Abidjan on 10 January 2011."/>
            <p:cNvPicPr>
              <a:picLocks noChangeAspect="1" noChangeArrowheads="1"/>
            </p:cNvPicPr>
            <p:nvPr/>
          </p:nvPicPr>
          <p:blipFill>
            <a:blip r:embed="rId3" cstate="print"/>
            <a:srcRect l="12676" t="4507" r="7465"/>
            <a:stretch>
              <a:fillRect/>
            </a:stretch>
          </p:blipFill>
          <p:spPr bwMode="auto">
            <a:xfrm>
              <a:off x="4114800" y="3429000"/>
              <a:ext cx="4800600" cy="32289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079717" y="6347155"/>
              <a:ext cx="4896622" cy="261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hlinkClick r:id="rId4"/>
                </a:rPr>
                <a:t>I800 C monitors  http://www.bbc.co.uk/news/world-africa-18379696</a:t>
              </a:r>
              <a:r>
                <a:rPr lang="en-US" sz="800" dirty="0"/>
                <a:t> </a:t>
              </a: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t="24176" r="19167" b="13187"/>
          <a:stretch/>
        </p:blipFill>
        <p:spPr bwMode="auto">
          <a:xfrm>
            <a:off x="3581399" y="3296442"/>
            <a:ext cx="5561029" cy="35615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62621" y="6581001"/>
            <a:ext cx="4151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hlinkClick r:id="rId6"/>
              </a:rPr>
              <a:t>http://www.telegraph.co.uk/news/worldnews/europe/bosnia/11729436/Srebrenica-20-years-on-What-have-been-the-successes-and-failures-of-UN-peacekeeping-missions.html</a:t>
            </a:r>
            <a:r>
              <a:rPr lang="en-US" sz="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15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4572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Maiandra GD" pitchFamily="34" charset="0"/>
              </a:rPr>
              <a:t>State Sovereignty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0"/>
            <a:ext cx="7467600" cy="5943600"/>
          </a:xfrm>
        </p:spPr>
        <p:txBody>
          <a:bodyPr>
            <a:normAutofit/>
          </a:bodyPr>
          <a:lstStyle/>
          <a:p>
            <a:pPr marL="341313" indent="-341313"/>
            <a:r>
              <a:rPr lang="en-US" sz="2800" dirty="0">
                <a:latin typeface="Franklin Gothic Book" pitchFamily="34" charset="0"/>
              </a:rPr>
              <a:t>Treaty of Westphalia</a:t>
            </a:r>
          </a:p>
          <a:p>
            <a:pPr marL="341313" indent="-341313"/>
            <a:r>
              <a:rPr lang="en-US" sz="2800" dirty="0">
                <a:latin typeface="Franklin Gothic Book" pitchFamily="34" charset="0"/>
              </a:rPr>
              <a:t>Sovereignty v. popular sovereignty</a:t>
            </a:r>
          </a:p>
          <a:p>
            <a:pPr marL="341313" indent="-341313"/>
            <a:r>
              <a:rPr lang="en-US" sz="2800" dirty="0">
                <a:latin typeface="Franklin Gothic Book" pitchFamily="34" charset="0"/>
              </a:rPr>
              <a:t>Composition of the UN</a:t>
            </a:r>
          </a:p>
          <a:p>
            <a:pPr marL="707073" lvl="1" indent="-341313"/>
            <a:r>
              <a:rPr lang="en-US" sz="2600" dirty="0">
                <a:latin typeface="Franklin Gothic Book" pitchFamily="34" charset="0"/>
              </a:rPr>
              <a:t>Unhappy with UNSC</a:t>
            </a:r>
          </a:p>
          <a:p>
            <a:pPr marL="341313" indent="-341313"/>
            <a:r>
              <a:rPr lang="en-US" sz="2900" dirty="0">
                <a:latin typeface="Franklin Gothic Book" pitchFamily="34" charset="0"/>
              </a:rPr>
              <a:t>Benefits of membership </a:t>
            </a:r>
          </a:p>
          <a:p>
            <a:pPr marL="341313" indent="-341313"/>
            <a:r>
              <a:rPr lang="en-US" sz="2900" dirty="0">
                <a:latin typeface="Franklin Gothic Book" pitchFamily="34" charset="0"/>
              </a:rPr>
              <a:t>Collective security </a:t>
            </a:r>
            <a:endParaRPr lang="en-US" sz="2600" dirty="0">
              <a:latin typeface="Franklin Gothic Book" pitchFamily="34" charset="0"/>
            </a:endParaRPr>
          </a:p>
          <a:p>
            <a:pPr marL="0" lvl="1" indent="0">
              <a:spcBef>
                <a:spcPts val="600"/>
              </a:spcBef>
              <a:buNone/>
            </a:pPr>
            <a:r>
              <a:rPr lang="en-US" sz="1800" dirty="0">
                <a:latin typeface="Franklin Gothic Book" pitchFamily="34" charset="0"/>
              </a:rPr>
              <a:t>¤</a:t>
            </a:r>
          </a:p>
          <a:p>
            <a:pPr marL="0" lvl="1" indent="0">
              <a:spcBef>
                <a:spcPts val="600"/>
              </a:spcBef>
              <a:buNone/>
            </a:pPr>
            <a:endParaRPr lang="en-US" sz="2900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3810</TotalTime>
  <Words>298</Words>
  <Application>Microsoft Office PowerPoint</Application>
  <PresentationFormat>On-screen Show (4:3)</PresentationFormat>
  <Paragraphs>79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Century Schoolbook</vt:lpstr>
      <vt:lpstr>Franklin Gothic Book</vt:lpstr>
      <vt:lpstr>Maiandra GD</vt:lpstr>
      <vt:lpstr>Wingdings</vt:lpstr>
      <vt:lpstr>Wingdings 2</vt:lpstr>
      <vt:lpstr>Oriel</vt:lpstr>
      <vt:lpstr>The State</vt:lpstr>
      <vt:lpstr>Sovereignty</vt:lpstr>
      <vt:lpstr>United Nations Security Council</vt:lpstr>
      <vt:lpstr>PowerPoint Presentation</vt:lpstr>
      <vt:lpstr>Treaty of Westphalia-1648</vt:lpstr>
      <vt:lpstr> Rise of Popular Sovereignty</vt:lpstr>
      <vt:lpstr>About The United Nations</vt:lpstr>
      <vt:lpstr>UN Benefits</vt:lpstr>
      <vt:lpstr>State Sovereignty Recap</vt:lpstr>
    </vt:vector>
  </TitlesOfParts>
  <Company>Northern Kentucky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Kimberly Weir</dc:creator>
  <cp:lastModifiedBy>Kimberly Weir</cp:lastModifiedBy>
  <cp:revision>555</cp:revision>
  <dcterms:created xsi:type="dcterms:W3CDTF">2012-02-04T20:15:56Z</dcterms:created>
  <dcterms:modified xsi:type="dcterms:W3CDTF">2021-10-05T13:29:12Z</dcterms:modified>
</cp:coreProperties>
</file>