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7" r:id="rId2"/>
    <p:sldId id="263" r:id="rId3"/>
    <p:sldId id="290" r:id="rId4"/>
    <p:sldId id="305" r:id="rId5"/>
    <p:sldId id="258" r:id="rId6"/>
    <p:sldId id="270" r:id="rId7"/>
    <p:sldId id="301" r:id="rId8"/>
    <p:sldId id="302" r:id="rId9"/>
    <p:sldId id="318" r:id="rId10"/>
    <p:sldId id="279" r:id="rId11"/>
    <p:sldId id="297" r:id="rId12"/>
    <p:sldId id="294" r:id="rId13"/>
    <p:sldId id="319" r:id="rId14"/>
    <p:sldId id="310" r:id="rId15"/>
    <p:sldId id="267" r:id="rId16"/>
    <p:sldId id="316" r:id="rId17"/>
    <p:sldId id="317" r:id="rId18"/>
    <p:sldId id="330" r:id="rId19"/>
    <p:sldId id="325" r:id="rId20"/>
    <p:sldId id="329" r:id="rId21"/>
    <p:sldId id="293" r:id="rId22"/>
    <p:sldId id="288" r:id="rId23"/>
    <p:sldId id="333" r:id="rId24"/>
    <p:sldId id="332" r:id="rId25"/>
    <p:sldId id="335" r:id="rId26"/>
    <p:sldId id="308" r:id="rId27"/>
    <p:sldId id="311" r:id="rId28"/>
    <p:sldId id="326" r:id="rId29"/>
    <p:sldId id="313" r:id="rId30"/>
    <p:sldId id="312" r:id="rId31"/>
    <p:sldId id="322" r:id="rId32"/>
    <p:sldId id="323" r:id="rId33"/>
    <p:sldId id="324" r:id="rId34"/>
    <p:sldId id="314" r:id="rId35"/>
    <p:sldId id="31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84" y="7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084843-F0AC-4EF2-A4ED-CE783380E96E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ACEBA1-45B2-4517-ADC8-44881F04EE53}">
      <dgm:prSet phldrT="[Text]" custT="1"/>
      <dgm:spPr/>
      <dgm:t>
        <a:bodyPr/>
        <a:lstStyle/>
        <a:p>
          <a:r>
            <a:rPr lang="en-US" sz="2000" dirty="0"/>
            <a:t>Economic Capital	</a:t>
          </a:r>
        </a:p>
      </dgm:t>
    </dgm:pt>
    <dgm:pt modelId="{FF3D31DE-74B6-45EE-9834-026CC052C6BF}" type="parTrans" cxnId="{84161CA5-5BF5-4D58-856C-84CF00C4BAD1}">
      <dgm:prSet/>
      <dgm:spPr/>
      <dgm:t>
        <a:bodyPr/>
        <a:lstStyle/>
        <a:p>
          <a:endParaRPr lang="en-US"/>
        </a:p>
      </dgm:t>
    </dgm:pt>
    <dgm:pt modelId="{3CC46D9B-3925-4F38-BE71-68AB2C1697B2}" type="sibTrans" cxnId="{84161CA5-5BF5-4D58-856C-84CF00C4BAD1}">
      <dgm:prSet/>
      <dgm:spPr/>
      <dgm:t>
        <a:bodyPr/>
        <a:lstStyle/>
        <a:p>
          <a:endParaRPr lang="en-US"/>
        </a:p>
      </dgm:t>
    </dgm:pt>
    <dgm:pt modelId="{78359CEE-7906-4596-A2F2-AF75946D7F5A}">
      <dgm:prSet phldrT="[Text]" custT="1"/>
      <dgm:spPr/>
      <dgm:t>
        <a:bodyPr/>
        <a:lstStyle/>
        <a:p>
          <a:r>
            <a:rPr lang="en-US" sz="2000" dirty="0"/>
            <a:t>Human Capital	</a:t>
          </a:r>
        </a:p>
      </dgm:t>
    </dgm:pt>
    <dgm:pt modelId="{8EE080CC-6EA8-4347-B420-753175BB7CDB}" type="parTrans" cxnId="{5D26F278-060B-4C2F-B7D9-308FF4E1DF03}">
      <dgm:prSet/>
      <dgm:spPr/>
      <dgm:t>
        <a:bodyPr/>
        <a:lstStyle/>
        <a:p>
          <a:endParaRPr lang="en-US"/>
        </a:p>
      </dgm:t>
    </dgm:pt>
    <dgm:pt modelId="{B5E025B0-B56D-4678-B7BF-D604EB9970E9}" type="sibTrans" cxnId="{5D26F278-060B-4C2F-B7D9-308FF4E1DF03}">
      <dgm:prSet/>
      <dgm:spPr/>
      <dgm:t>
        <a:bodyPr/>
        <a:lstStyle/>
        <a:p>
          <a:endParaRPr lang="en-US"/>
        </a:p>
      </dgm:t>
    </dgm:pt>
    <dgm:pt modelId="{7545B5DD-17A6-4B8D-B09B-559FD40B45F8}">
      <dgm:prSet phldrT="[Text]" custT="1"/>
      <dgm:spPr/>
      <dgm:t>
        <a:bodyPr/>
        <a:lstStyle/>
        <a:p>
          <a:r>
            <a:rPr lang="en-US" sz="2000" dirty="0"/>
            <a:t>Natural Capital	</a:t>
          </a:r>
        </a:p>
      </dgm:t>
    </dgm:pt>
    <dgm:pt modelId="{61EB865E-7A63-4FDD-8223-4BF673356E68}" type="parTrans" cxnId="{591BE934-E1DC-415B-A253-FD129545C2EB}">
      <dgm:prSet/>
      <dgm:spPr/>
      <dgm:t>
        <a:bodyPr/>
        <a:lstStyle/>
        <a:p>
          <a:endParaRPr lang="en-US"/>
        </a:p>
      </dgm:t>
    </dgm:pt>
    <dgm:pt modelId="{BDEECA4C-FEE2-4BD0-BB2C-DA2F9E80AD20}" type="sibTrans" cxnId="{591BE934-E1DC-415B-A253-FD129545C2EB}">
      <dgm:prSet/>
      <dgm:spPr/>
      <dgm:t>
        <a:bodyPr/>
        <a:lstStyle/>
        <a:p>
          <a:endParaRPr lang="en-US"/>
        </a:p>
      </dgm:t>
    </dgm:pt>
    <dgm:pt modelId="{15110FF9-56DB-488E-B541-6141DAB9E6CF}">
      <dgm:prSet custT="1"/>
      <dgm:spPr/>
      <dgm:t>
        <a:bodyPr/>
        <a:lstStyle/>
        <a:p>
          <a:r>
            <a:rPr lang="en-US" sz="2000" dirty="0"/>
            <a:t>Sustainable Development</a:t>
          </a:r>
        </a:p>
      </dgm:t>
    </dgm:pt>
    <dgm:pt modelId="{88593E93-FDF7-46EE-B848-366E85064D45}" type="parTrans" cxnId="{28403504-D796-4D94-893D-5AAEB1A87177}">
      <dgm:prSet/>
      <dgm:spPr/>
      <dgm:t>
        <a:bodyPr/>
        <a:lstStyle/>
        <a:p>
          <a:endParaRPr lang="en-US"/>
        </a:p>
      </dgm:t>
    </dgm:pt>
    <dgm:pt modelId="{64E5E012-4B3A-435B-8952-2E4D4D46BCD6}" type="sibTrans" cxnId="{28403504-D796-4D94-893D-5AAEB1A87177}">
      <dgm:prSet/>
      <dgm:spPr/>
      <dgm:t>
        <a:bodyPr/>
        <a:lstStyle/>
        <a:p>
          <a:endParaRPr lang="en-US"/>
        </a:p>
      </dgm:t>
    </dgm:pt>
    <dgm:pt modelId="{6689783D-B9B5-4670-ADC6-19A21DB5D099}" type="pres">
      <dgm:prSet presAssocID="{9C084843-F0AC-4EF2-A4ED-CE783380E96E}" presName="linearFlow" presStyleCnt="0">
        <dgm:presLayoutVars>
          <dgm:dir/>
          <dgm:resizeHandles val="exact"/>
        </dgm:presLayoutVars>
      </dgm:prSet>
      <dgm:spPr/>
    </dgm:pt>
    <dgm:pt modelId="{58F4D0CD-89A1-473B-BFCA-E4ABF86E3CF5}" type="pres">
      <dgm:prSet presAssocID="{5FACEBA1-45B2-4517-ADC8-44881F04EE53}" presName="node" presStyleLbl="node1" presStyleIdx="0" presStyleCnt="4" custScaleX="222306" custScaleY="156660">
        <dgm:presLayoutVars>
          <dgm:bulletEnabled val="1"/>
        </dgm:presLayoutVars>
      </dgm:prSet>
      <dgm:spPr/>
    </dgm:pt>
    <dgm:pt modelId="{75F0F6EA-AE6A-411A-9623-205F0F4DDBFD}" type="pres">
      <dgm:prSet presAssocID="{3CC46D9B-3925-4F38-BE71-68AB2C1697B2}" presName="spacerL" presStyleCnt="0"/>
      <dgm:spPr/>
    </dgm:pt>
    <dgm:pt modelId="{4D481A65-E3BC-4D3C-BFCA-A6C660D7E4D6}" type="pres">
      <dgm:prSet presAssocID="{3CC46D9B-3925-4F38-BE71-68AB2C1697B2}" presName="sibTrans" presStyleLbl="sibTrans2D1" presStyleIdx="0" presStyleCnt="3"/>
      <dgm:spPr/>
    </dgm:pt>
    <dgm:pt modelId="{F3A0BC01-03FA-4D47-BFC8-D17E80B31BF2}" type="pres">
      <dgm:prSet presAssocID="{3CC46D9B-3925-4F38-BE71-68AB2C1697B2}" presName="spacerR" presStyleCnt="0"/>
      <dgm:spPr/>
    </dgm:pt>
    <dgm:pt modelId="{BE6BA807-1831-44EA-8127-914AC8449978}" type="pres">
      <dgm:prSet presAssocID="{78359CEE-7906-4596-A2F2-AF75946D7F5A}" presName="node" presStyleLbl="node1" presStyleIdx="1" presStyleCnt="4" custScaleX="216513" custScaleY="264998">
        <dgm:presLayoutVars>
          <dgm:bulletEnabled val="1"/>
        </dgm:presLayoutVars>
      </dgm:prSet>
      <dgm:spPr/>
    </dgm:pt>
    <dgm:pt modelId="{A591EF6B-DC6D-4B36-B023-0B29DB141CA5}" type="pres">
      <dgm:prSet presAssocID="{B5E025B0-B56D-4678-B7BF-D604EB9970E9}" presName="spacerL" presStyleCnt="0"/>
      <dgm:spPr/>
    </dgm:pt>
    <dgm:pt modelId="{46CE701B-7544-4D1E-A4B5-8D153A824728}" type="pres">
      <dgm:prSet presAssocID="{B5E025B0-B56D-4678-B7BF-D604EB9970E9}" presName="sibTrans" presStyleLbl="sibTrans2D1" presStyleIdx="1" presStyleCnt="3"/>
      <dgm:spPr/>
    </dgm:pt>
    <dgm:pt modelId="{0E5D52F7-7A30-4CA5-81BF-8AA2F9E34DE5}" type="pres">
      <dgm:prSet presAssocID="{B5E025B0-B56D-4678-B7BF-D604EB9970E9}" presName="spacerR" presStyleCnt="0"/>
      <dgm:spPr/>
    </dgm:pt>
    <dgm:pt modelId="{EC2D57A9-46C7-4C77-AC50-9EE38F94FE70}" type="pres">
      <dgm:prSet presAssocID="{7545B5DD-17A6-4B8D-B09B-559FD40B45F8}" presName="node" presStyleLbl="node1" presStyleIdx="2" presStyleCnt="4" custScaleX="192126" custScaleY="246769">
        <dgm:presLayoutVars>
          <dgm:bulletEnabled val="1"/>
        </dgm:presLayoutVars>
      </dgm:prSet>
      <dgm:spPr/>
    </dgm:pt>
    <dgm:pt modelId="{C12DBCE0-B7D4-4B68-878A-5E6457BFFFA1}" type="pres">
      <dgm:prSet presAssocID="{BDEECA4C-FEE2-4BD0-BB2C-DA2F9E80AD20}" presName="spacerL" presStyleCnt="0"/>
      <dgm:spPr/>
    </dgm:pt>
    <dgm:pt modelId="{246224B0-8B47-44C5-8047-671E6BD11748}" type="pres">
      <dgm:prSet presAssocID="{BDEECA4C-FEE2-4BD0-BB2C-DA2F9E80AD20}" presName="sibTrans" presStyleLbl="sibTrans2D1" presStyleIdx="2" presStyleCnt="3"/>
      <dgm:spPr/>
    </dgm:pt>
    <dgm:pt modelId="{55FFE10C-3B5B-4AA0-BBA3-CD9B260026D7}" type="pres">
      <dgm:prSet presAssocID="{BDEECA4C-FEE2-4BD0-BB2C-DA2F9E80AD20}" presName="spacerR" presStyleCnt="0"/>
      <dgm:spPr/>
    </dgm:pt>
    <dgm:pt modelId="{11D91077-A4BE-4D91-BEBB-5ECE264DE580}" type="pres">
      <dgm:prSet presAssocID="{15110FF9-56DB-488E-B541-6141DAB9E6CF}" presName="node" presStyleLbl="node1" presStyleIdx="3" presStyleCnt="4" custScaleX="304628" custScaleY="272576" custLinFactX="19233" custLinFactNeighborX="100000" custLinFactNeighborY="19895">
        <dgm:presLayoutVars>
          <dgm:bulletEnabled val="1"/>
        </dgm:presLayoutVars>
      </dgm:prSet>
      <dgm:spPr/>
    </dgm:pt>
  </dgm:ptLst>
  <dgm:cxnLst>
    <dgm:cxn modelId="{28403504-D796-4D94-893D-5AAEB1A87177}" srcId="{9C084843-F0AC-4EF2-A4ED-CE783380E96E}" destId="{15110FF9-56DB-488E-B541-6141DAB9E6CF}" srcOrd="3" destOrd="0" parTransId="{88593E93-FDF7-46EE-B848-366E85064D45}" sibTransId="{64E5E012-4B3A-435B-8952-2E4D4D46BCD6}"/>
    <dgm:cxn modelId="{4BCEC40A-AF2C-4DCA-8EFC-F66D1BD93C82}" type="presOf" srcId="{5FACEBA1-45B2-4517-ADC8-44881F04EE53}" destId="{58F4D0CD-89A1-473B-BFCA-E4ABF86E3CF5}" srcOrd="0" destOrd="0" presId="urn:microsoft.com/office/officeart/2005/8/layout/equation1"/>
    <dgm:cxn modelId="{591BE934-E1DC-415B-A253-FD129545C2EB}" srcId="{9C084843-F0AC-4EF2-A4ED-CE783380E96E}" destId="{7545B5DD-17A6-4B8D-B09B-559FD40B45F8}" srcOrd="2" destOrd="0" parTransId="{61EB865E-7A63-4FDD-8223-4BF673356E68}" sibTransId="{BDEECA4C-FEE2-4BD0-BB2C-DA2F9E80AD20}"/>
    <dgm:cxn modelId="{0D8E0C36-BB4D-47C2-A5D4-B7C19310EDA1}" type="presOf" srcId="{7545B5DD-17A6-4B8D-B09B-559FD40B45F8}" destId="{EC2D57A9-46C7-4C77-AC50-9EE38F94FE70}" srcOrd="0" destOrd="0" presId="urn:microsoft.com/office/officeart/2005/8/layout/equation1"/>
    <dgm:cxn modelId="{88B33D40-06B9-4D18-8DD6-C0896D34F31A}" type="presOf" srcId="{3CC46D9B-3925-4F38-BE71-68AB2C1697B2}" destId="{4D481A65-E3BC-4D3C-BFCA-A6C660D7E4D6}" srcOrd="0" destOrd="0" presId="urn:microsoft.com/office/officeart/2005/8/layout/equation1"/>
    <dgm:cxn modelId="{E8B9C542-F261-4280-8C93-5BDEF03F7F8F}" type="presOf" srcId="{9C084843-F0AC-4EF2-A4ED-CE783380E96E}" destId="{6689783D-B9B5-4670-ADC6-19A21DB5D099}" srcOrd="0" destOrd="0" presId="urn:microsoft.com/office/officeart/2005/8/layout/equation1"/>
    <dgm:cxn modelId="{5D26F278-060B-4C2F-B7D9-308FF4E1DF03}" srcId="{9C084843-F0AC-4EF2-A4ED-CE783380E96E}" destId="{78359CEE-7906-4596-A2F2-AF75946D7F5A}" srcOrd="1" destOrd="0" parTransId="{8EE080CC-6EA8-4347-B420-753175BB7CDB}" sibTransId="{B5E025B0-B56D-4678-B7BF-D604EB9970E9}"/>
    <dgm:cxn modelId="{8AA471A2-D8FA-4097-A66D-0264304DCEA8}" type="presOf" srcId="{BDEECA4C-FEE2-4BD0-BB2C-DA2F9E80AD20}" destId="{246224B0-8B47-44C5-8047-671E6BD11748}" srcOrd="0" destOrd="0" presId="urn:microsoft.com/office/officeart/2005/8/layout/equation1"/>
    <dgm:cxn modelId="{84161CA5-5BF5-4D58-856C-84CF00C4BAD1}" srcId="{9C084843-F0AC-4EF2-A4ED-CE783380E96E}" destId="{5FACEBA1-45B2-4517-ADC8-44881F04EE53}" srcOrd="0" destOrd="0" parTransId="{FF3D31DE-74B6-45EE-9834-026CC052C6BF}" sibTransId="{3CC46D9B-3925-4F38-BE71-68AB2C1697B2}"/>
    <dgm:cxn modelId="{D5BE05B2-CFF4-40E3-A71E-5047D7201193}" type="presOf" srcId="{B5E025B0-B56D-4678-B7BF-D604EB9970E9}" destId="{46CE701B-7544-4D1E-A4B5-8D153A824728}" srcOrd="0" destOrd="0" presId="urn:microsoft.com/office/officeart/2005/8/layout/equation1"/>
    <dgm:cxn modelId="{0EB0AFD2-9E30-4764-8FDA-53E389E7A95B}" type="presOf" srcId="{15110FF9-56DB-488E-B541-6141DAB9E6CF}" destId="{11D91077-A4BE-4D91-BEBB-5ECE264DE580}" srcOrd="0" destOrd="0" presId="urn:microsoft.com/office/officeart/2005/8/layout/equation1"/>
    <dgm:cxn modelId="{80A39AD3-BB24-463E-899F-8203CBAC6564}" type="presOf" srcId="{78359CEE-7906-4596-A2F2-AF75946D7F5A}" destId="{BE6BA807-1831-44EA-8127-914AC8449978}" srcOrd="0" destOrd="0" presId="urn:microsoft.com/office/officeart/2005/8/layout/equation1"/>
    <dgm:cxn modelId="{F844828E-F68B-4814-9789-73E15E791CE5}" type="presParOf" srcId="{6689783D-B9B5-4670-ADC6-19A21DB5D099}" destId="{58F4D0CD-89A1-473B-BFCA-E4ABF86E3CF5}" srcOrd="0" destOrd="0" presId="urn:microsoft.com/office/officeart/2005/8/layout/equation1"/>
    <dgm:cxn modelId="{77CD6299-AB09-4A98-A6F3-BDA519F08FFD}" type="presParOf" srcId="{6689783D-B9B5-4670-ADC6-19A21DB5D099}" destId="{75F0F6EA-AE6A-411A-9623-205F0F4DDBFD}" srcOrd="1" destOrd="0" presId="urn:microsoft.com/office/officeart/2005/8/layout/equation1"/>
    <dgm:cxn modelId="{A22B61B6-467A-4DEF-8EEA-6291D77F814C}" type="presParOf" srcId="{6689783D-B9B5-4670-ADC6-19A21DB5D099}" destId="{4D481A65-E3BC-4D3C-BFCA-A6C660D7E4D6}" srcOrd="2" destOrd="0" presId="urn:microsoft.com/office/officeart/2005/8/layout/equation1"/>
    <dgm:cxn modelId="{911AD126-0239-49F7-830C-656AE23CABCB}" type="presParOf" srcId="{6689783D-B9B5-4670-ADC6-19A21DB5D099}" destId="{F3A0BC01-03FA-4D47-BFC8-D17E80B31BF2}" srcOrd="3" destOrd="0" presId="urn:microsoft.com/office/officeart/2005/8/layout/equation1"/>
    <dgm:cxn modelId="{4F947C60-DEF9-4A39-A277-887F4ED0E6EE}" type="presParOf" srcId="{6689783D-B9B5-4670-ADC6-19A21DB5D099}" destId="{BE6BA807-1831-44EA-8127-914AC8449978}" srcOrd="4" destOrd="0" presId="urn:microsoft.com/office/officeart/2005/8/layout/equation1"/>
    <dgm:cxn modelId="{AABC20EE-5A6D-43A3-8EFD-6C8B740A5F32}" type="presParOf" srcId="{6689783D-B9B5-4670-ADC6-19A21DB5D099}" destId="{A591EF6B-DC6D-4B36-B023-0B29DB141CA5}" srcOrd="5" destOrd="0" presId="urn:microsoft.com/office/officeart/2005/8/layout/equation1"/>
    <dgm:cxn modelId="{3731DB05-044D-4F53-BBBB-D6B56B1341DD}" type="presParOf" srcId="{6689783D-B9B5-4670-ADC6-19A21DB5D099}" destId="{46CE701B-7544-4D1E-A4B5-8D153A824728}" srcOrd="6" destOrd="0" presId="urn:microsoft.com/office/officeart/2005/8/layout/equation1"/>
    <dgm:cxn modelId="{62A2FF86-40E9-4EAB-AF81-15B6438772C5}" type="presParOf" srcId="{6689783D-B9B5-4670-ADC6-19A21DB5D099}" destId="{0E5D52F7-7A30-4CA5-81BF-8AA2F9E34DE5}" srcOrd="7" destOrd="0" presId="urn:microsoft.com/office/officeart/2005/8/layout/equation1"/>
    <dgm:cxn modelId="{BBC4FCEC-5BEE-4B94-89F4-1ED4E645CB23}" type="presParOf" srcId="{6689783D-B9B5-4670-ADC6-19A21DB5D099}" destId="{EC2D57A9-46C7-4C77-AC50-9EE38F94FE70}" srcOrd="8" destOrd="0" presId="urn:microsoft.com/office/officeart/2005/8/layout/equation1"/>
    <dgm:cxn modelId="{0A6F3E97-2132-4941-B662-AE952DD9A576}" type="presParOf" srcId="{6689783D-B9B5-4670-ADC6-19A21DB5D099}" destId="{C12DBCE0-B7D4-4B68-878A-5E6457BFFFA1}" srcOrd="9" destOrd="0" presId="urn:microsoft.com/office/officeart/2005/8/layout/equation1"/>
    <dgm:cxn modelId="{DB7189BE-A093-42B1-A32F-391EDDBA4740}" type="presParOf" srcId="{6689783D-B9B5-4670-ADC6-19A21DB5D099}" destId="{246224B0-8B47-44C5-8047-671E6BD11748}" srcOrd="10" destOrd="0" presId="urn:microsoft.com/office/officeart/2005/8/layout/equation1"/>
    <dgm:cxn modelId="{6D75727E-EEDB-4D02-B41D-A1D756C48D72}" type="presParOf" srcId="{6689783D-B9B5-4670-ADC6-19A21DB5D099}" destId="{55FFE10C-3B5B-4AA0-BBA3-CD9B260026D7}" srcOrd="11" destOrd="0" presId="urn:microsoft.com/office/officeart/2005/8/layout/equation1"/>
    <dgm:cxn modelId="{5C0979CB-98D5-4385-92D9-FD138FB95116}" type="presParOf" srcId="{6689783D-B9B5-4670-ADC6-19A21DB5D099}" destId="{11D91077-A4BE-4D91-BEBB-5ECE264DE580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F4D0CD-89A1-473B-BFCA-E4ABF86E3CF5}">
      <dsp:nvSpPr>
        <dsp:cNvPr id="0" name=""/>
        <dsp:cNvSpPr/>
      </dsp:nvSpPr>
      <dsp:spPr>
        <a:xfrm>
          <a:off x="1560" y="2127803"/>
          <a:ext cx="1710493" cy="12053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Economic Capital	</a:t>
          </a:r>
        </a:p>
      </dsp:txBody>
      <dsp:txXfrm>
        <a:off x="252056" y="2304329"/>
        <a:ext cx="1209501" cy="852340"/>
      </dsp:txXfrm>
    </dsp:sp>
    <dsp:sp modelId="{4D481A65-E3BC-4D3C-BFCA-A6C660D7E4D6}">
      <dsp:nvSpPr>
        <dsp:cNvPr id="0" name=""/>
        <dsp:cNvSpPr/>
      </dsp:nvSpPr>
      <dsp:spPr>
        <a:xfrm>
          <a:off x="1774532" y="2507364"/>
          <a:ext cx="446270" cy="446270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833685" y="2678018"/>
        <a:ext cx="327964" cy="104962"/>
      </dsp:txXfrm>
    </dsp:sp>
    <dsp:sp modelId="{BE6BA807-1831-44EA-8127-914AC8449978}">
      <dsp:nvSpPr>
        <dsp:cNvPr id="0" name=""/>
        <dsp:cNvSpPr/>
      </dsp:nvSpPr>
      <dsp:spPr>
        <a:xfrm>
          <a:off x="2283281" y="1711010"/>
          <a:ext cx="1665920" cy="20389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Human Capital	</a:t>
          </a:r>
        </a:p>
      </dsp:txBody>
      <dsp:txXfrm>
        <a:off x="2527249" y="2009612"/>
        <a:ext cx="1177984" cy="1441775"/>
      </dsp:txXfrm>
    </dsp:sp>
    <dsp:sp modelId="{46CE701B-7544-4D1E-A4B5-8D153A824728}">
      <dsp:nvSpPr>
        <dsp:cNvPr id="0" name=""/>
        <dsp:cNvSpPr/>
      </dsp:nvSpPr>
      <dsp:spPr>
        <a:xfrm>
          <a:off x="4011679" y="2507364"/>
          <a:ext cx="446270" cy="446270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070832" y="2678018"/>
        <a:ext cx="327964" cy="104962"/>
      </dsp:txXfrm>
    </dsp:sp>
    <dsp:sp modelId="{EC2D57A9-46C7-4C77-AC50-9EE38F94FE70}">
      <dsp:nvSpPr>
        <dsp:cNvPr id="0" name=""/>
        <dsp:cNvSpPr/>
      </dsp:nvSpPr>
      <dsp:spPr>
        <a:xfrm>
          <a:off x="4520427" y="1781140"/>
          <a:ext cx="1478279" cy="18987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Natural Capital	</a:t>
          </a:r>
        </a:p>
      </dsp:txBody>
      <dsp:txXfrm>
        <a:off x="4736916" y="2059201"/>
        <a:ext cx="1045301" cy="1342597"/>
      </dsp:txXfrm>
    </dsp:sp>
    <dsp:sp modelId="{246224B0-8B47-44C5-8047-671E6BD11748}">
      <dsp:nvSpPr>
        <dsp:cNvPr id="0" name=""/>
        <dsp:cNvSpPr/>
      </dsp:nvSpPr>
      <dsp:spPr>
        <a:xfrm>
          <a:off x="6061184" y="2507364"/>
          <a:ext cx="446270" cy="446270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6120337" y="2599296"/>
        <a:ext cx="327964" cy="262406"/>
      </dsp:txXfrm>
    </dsp:sp>
    <dsp:sp modelId="{11D91077-A4BE-4D91-BEBB-5ECE264DE580}">
      <dsp:nvSpPr>
        <dsp:cNvPr id="0" name=""/>
        <dsp:cNvSpPr/>
      </dsp:nvSpPr>
      <dsp:spPr>
        <a:xfrm>
          <a:off x="6571494" y="1834934"/>
          <a:ext cx="2343905" cy="2097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Sustainable Development</a:t>
          </a:r>
        </a:p>
      </dsp:txBody>
      <dsp:txXfrm>
        <a:off x="6914751" y="2142075"/>
        <a:ext cx="1657391" cy="1483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BFB85-FB92-4D44-8D7D-B6AA81B7CDE0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77FD9-DBD1-4466-BDCD-F187FBDA9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87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77FD9-DBD1-4466-BDCD-F187FBDA92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7554328-BC24-40E9-9624-EBF58F18DED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E5DCA19-49DB-40B8-89A3-2D70C92E8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54328-BC24-40E9-9624-EBF58F18DED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CA19-49DB-40B8-89A3-2D70C92E8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54328-BC24-40E9-9624-EBF58F18DED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CA19-49DB-40B8-89A3-2D70C92E8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7554328-BC24-40E9-9624-EBF58F18DED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E5DCA19-49DB-40B8-89A3-2D70C92E8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7554328-BC24-40E9-9624-EBF58F18DED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E5DCA19-49DB-40B8-89A3-2D70C92E8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54328-BC24-40E9-9624-EBF58F18DED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CA19-49DB-40B8-89A3-2D70C92E8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54328-BC24-40E9-9624-EBF58F18DED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CA19-49DB-40B8-89A3-2D70C92E8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7554328-BC24-40E9-9624-EBF58F18DED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E5DCA19-49DB-40B8-89A3-2D70C92E8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54328-BC24-40E9-9624-EBF58F18DED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DCA19-49DB-40B8-89A3-2D70C92E8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7554328-BC24-40E9-9624-EBF58F18DED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E5DCA19-49DB-40B8-89A3-2D70C92E8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7554328-BC24-40E9-9624-EBF58F18DED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E5DCA19-49DB-40B8-89A3-2D70C92E8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7554328-BC24-40E9-9624-EBF58F18DED2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E5DCA19-49DB-40B8-89A3-2D70C92E8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lanetthrive.com/2007/11/greenwashing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cnn.com/videos/bestoftv/2013/05/02/the-cost-of-t-shirt.cn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cleans.ca/economy/business/what-does-that-14-shirt-really-cost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flocabulary.com/unit/week-in-rap-extra-sustainable-development-goals/lyric-notes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sallymundo.com/kimberly/ir/HDI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dr.undp.org/en/statistics/hdi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cagotribune.com/lifestyles/health/sc-bottled-water-health-0127-20160127-story.html" TargetMode="External"/><Relationship Id="rId2" Type="http://schemas.openxmlformats.org/officeDocument/2006/relationships/hyperlink" Target="http://www.practicallygreen.com/actions/turn-off-the-faucets-while-brushing-teeth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marinedebris.noaa.gov/videos/trash-talk-what-great-pacific-garbage-patch-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rchitecturaldigest.com/story/al-gore-wants-to-be-first-citizen-of-proposed-nation-made-of-floating-trash" TargetMode="Externa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world/global-development/la-fg-global-trash-20160422-20160421-snap-htmlstory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s.com/resources/guides/food-waste-america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iaryofanutritionist.com/2010/01/21/milk-fit-for-the-cow-calf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x.com/future-perfect/22905381/meat-dairy-eggs-climate-change-emissions-rewilding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omist.com/graphic-detail/2019/11/15/how-much-would-giving-up-meat-help-the-environment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harathtech.com/2012_02_01_archive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economist.com/graphic-detail/2021/09/28/children-born-today-are-likely-to-face-seven-times-more-extreme-weather-events-than-their-grandparents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conomist.com/graphic-detail/2023/02/20/sea-ice-in-antarctica-is-at-its-lowest-ever-level-again" TargetMode="Externa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nomist.com/blogs/graphicdetail/2016/11/daily-chart14?cid1=cust/ddnew/n/n/n/20161123n/owned/n/n/nwl/n/n/NA/8198389/email&amp;etear=dailydispatch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atlas.com/charts/SyPmBlTSZ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economist.com/graphic-detail/2018/03/06/only-9-of-the-worlds-plastic-is-recycled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d.com/talks/joe_smith_how_to_use_a_paper_towe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_dI429SUBak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ng.com/videos/search?q=plastic+v.+paper+bag+debate&amp;&amp;view=detail&amp;mid=3BEC89EF7F61B035B1B93BEC89EF7F61B035B1B9&amp;rvsmid=BA7C17F1F991A0B2DC10BA7C17F1F991A0B2DC10&amp;FORM=VDMCNR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ng.com/videos/search?q=plastic+v.+paper+bag+debate&amp;&amp;view=detail&amp;mid=F0A94C52C75636A234CFF0A94C52C75636A234CF&amp;&amp;FORM=VDRVRV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iles.qssupplies.co.uk/world-toilet-paper-visualised/07_Loo-dicrous-Loo-Roll_World-Map_miles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" y="61913"/>
            <a:ext cx="8972550" cy="6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021785" y="2967335"/>
            <a:ext cx="51004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The Environment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91600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Maiandra GD" pitchFamily="34" charset="0"/>
              </a:rPr>
              <a:t>Brief History: MNCs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76200" y="1070774"/>
            <a:ext cx="8229600" cy="5407152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v"/>
            </a:pPr>
            <a:r>
              <a:rPr lang="en-US" sz="2800" dirty="0"/>
              <a:t>Economic incentive</a:t>
            </a:r>
          </a:p>
          <a:p>
            <a:pPr lvl="2">
              <a:buFont typeface="Wingdings" pitchFamily="2" charset="2"/>
              <a:buChar char="v"/>
            </a:pPr>
            <a:r>
              <a:rPr lang="en-US" sz="2500" dirty="0"/>
              <a:t>Trade-up programs </a:t>
            </a:r>
          </a:p>
          <a:p>
            <a:pPr lvl="2">
              <a:buFont typeface="Wingdings" pitchFamily="2" charset="2"/>
              <a:buChar char="v"/>
            </a:pPr>
            <a:r>
              <a:rPr lang="en-US" sz="2500" dirty="0"/>
              <a:t>Planned obsolescence</a:t>
            </a:r>
          </a:p>
          <a:p>
            <a:pPr lvl="1">
              <a:buFont typeface="Wingdings" pitchFamily="2" charset="2"/>
              <a:buChar char="v"/>
            </a:pPr>
            <a:r>
              <a:rPr lang="en-US" sz="2800" dirty="0"/>
              <a:t>Consumer demands</a:t>
            </a:r>
          </a:p>
          <a:p>
            <a:pPr lvl="2">
              <a:buFont typeface="Wingdings" pitchFamily="2" charset="2"/>
              <a:buChar char="v"/>
            </a:pPr>
            <a:r>
              <a:rPr lang="en-US" sz="2600" dirty="0"/>
              <a:t>Green practices</a:t>
            </a:r>
          </a:p>
          <a:p>
            <a:pPr lvl="2">
              <a:buFont typeface="Wingdings" pitchFamily="2" charset="2"/>
              <a:buChar char="v"/>
            </a:pPr>
            <a:r>
              <a:rPr lang="en-US" sz="2600" dirty="0"/>
              <a:t>Ethically-sourced</a:t>
            </a:r>
            <a:br>
              <a:rPr lang="en-US" sz="2600" dirty="0"/>
            </a:br>
            <a:r>
              <a:rPr lang="en-US" sz="2600" dirty="0"/>
              <a:t>products (fair trade)</a:t>
            </a:r>
          </a:p>
          <a:p>
            <a:pPr lvl="1">
              <a:buFont typeface="Wingdings" pitchFamily="2" charset="2"/>
              <a:buChar char="v"/>
            </a:pPr>
            <a:r>
              <a:rPr lang="en-US" sz="2800" dirty="0"/>
              <a:t>Going green v. </a:t>
            </a:r>
            <a:br>
              <a:rPr lang="en-US" sz="2800" dirty="0"/>
            </a:br>
            <a:r>
              <a:rPr lang="en-US" sz="2800" dirty="0"/>
              <a:t>‘greenwashing’</a:t>
            </a:r>
          </a:p>
          <a:p>
            <a:pPr marL="690563" lvl="3" indent="0">
              <a:spcBef>
                <a:spcPts val="600"/>
              </a:spcBef>
              <a:buClr>
                <a:srgbClr val="A5B592"/>
              </a:buClr>
              <a:buSzPct val="70000"/>
              <a:buNone/>
            </a:pPr>
            <a:r>
              <a:rPr lang="en-US" dirty="0">
                <a:solidFill>
                  <a:srgbClr val="A5B592">
                    <a:lumMod val="60000"/>
                    <a:lumOff val="40000"/>
                  </a:srgbClr>
                </a:solidFill>
                <a:latin typeface="Franklin Gothic Book" pitchFamily="34" charset="0"/>
              </a:rPr>
              <a:t>¤</a:t>
            </a:r>
            <a:endParaRPr lang="en-US" sz="2600" dirty="0"/>
          </a:p>
          <a:p>
            <a:pPr>
              <a:buNone/>
            </a:pPr>
            <a:endParaRPr lang="en-US" sz="3200" dirty="0"/>
          </a:p>
          <a:p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971" y="1828800"/>
            <a:ext cx="4555435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8200" y="6630547"/>
            <a:ext cx="3429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hlinkClick r:id="rId3"/>
              </a:rPr>
              <a:t>http://planetthrive.com/2007/11/greenwashing/</a:t>
            </a:r>
            <a:r>
              <a:rPr lang="en-US" sz="7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381000"/>
            <a:ext cx="8229600" cy="6705600"/>
          </a:xfrm>
        </p:spPr>
        <p:txBody>
          <a:bodyPr>
            <a:normAutofit fontScale="92500"/>
          </a:bodyPr>
          <a:lstStyle/>
          <a:p>
            <a:pPr lvl="1"/>
            <a:endParaRPr lang="en-US" sz="4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Now, ultra-fast fashion</a:t>
            </a:r>
          </a:p>
          <a:p>
            <a:pPr lvl="1"/>
            <a:r>
              <a:rPr lang="en-US" sz="2600" dirty="0"/>
              <a:t>Wear clothes 40% &lt; time</a:t>
            </a:r>
          </a:p>
          <a:p>
            <a:pPr lvl="1"/>
            <a:r>
              <a:rPr lang="en-US" sz="2600" dirty="0"/>
              <a:t>24 </a:t>
            </a:r>
            <a:r>
              <a:rPr lang="en-US" sz="2600" dirty="0" err="1"/>
              <a:t>lb</a:t>
            </a:r>
            <a:r>
              <a:rPr lang="en-US" sz="2600" dirty="0"/>
              <a:t>/</a:t>
            </a:r>
            <a:r>
              <a:rPr lang="en-US" sz="2600" dirty="0" err="1"/>
              <a:t>yr</a:t>
            </a:r>
            <a:r>
              <a:rPr lang="en-US" sz="2600" dirty="0"/>
              <a:t> per person =85% of textiles/</a:t>
            </a:r>
            <a:r>
              <a:rPr lang="en-US" sz="2600" dirty="0" err="1"/>
              <a:t>yr</a:t>
            </a:r>
            <a:r>
              <a:rPr lang="en-US" sz="2600" dirty="0"/>
              <a:t> to landfills = 262,500 elephants</a:t>
            </a:r>
          </a:p>
          <a:p>
            <a:pPr lvl="1"/>
            <a:r>
              <a:rPr lang="en-US" sz="2600" dirty="0"/>
              <a:t>1 cotton shirt= what one person drinks in 2.5 years</a:t>
            </a:r>
          </a:p>
          <a:p>
            <a:pPr>
              <a:buClr>
                <a:srgbClr val="FFFFFF">
                  <a:shade val="50000"/>
                </a:srgbClr>
              </a:buClr>
            </a:pPr>
            <a:r>
              <a:rPr lang="en-US" sz="2800" dirty="0">
                <a:solidFill>
                  <a:srgbClr val="2F2B20"/>
                </a:solidFill>
                <a:latin typeface="+mj-lt"/>
              </a:rPr>
              <a:t>Cost-per-wear</a:t>
            </a:r>
          </a:p>
          <a:p>
            <a:pPr>
              <a:buClr>
                <a:srgbClr val="FFFFFF">
                  <a:shade val="50000"/>
                </a:srgbClr>
              </a:buClr>
            </a:pPr>
            <a:r>
              <a:rPr lang="en-US" sz="2800" dirty="0">
                <a:solidFill>
                  <a:srgbClr val="2F2B20"/>
                </a:solidFill>
                <a:latin typeface="+mj-lt"/>
              </a:rPr>
              <a:t>EU </a:t>
            </a:r>
            <a:r>
              <a:rPr lang="en-US" sz="2600" dirty="0">
                <a:solidFill>
                  <a:srgbClr val="2F2B20"/>
                </a:solidFill>
                <a:latin typeface="+mj-lt"/>
              </a:rPr>
              <a:t>pushing for sustainability requirements</a:t>
            </a:r>
          </a:p>
          <a:p>
            <a:pPr lvl="1">
              <a:buClr>
                <a:srgbClr val="FFFFFF">
                  <a:shade val="50000"/>
                </a:srgbClr>
              </a:buClr>
            </a:pPr>
            <a:r>
              <a:rPr lang="en-US" sz="2300" dirty="0">
                <a:solidFill>
                  <a:srgbClr val="2F2B20"/>
                </a:solidFill>
                <a:latin typeface="+mj-lt"/>
              </a:rPr>
              <a:t>Durable, reusable, ban destroying unsold textiles, labeling</a:t>
            </a:r>
          </a:p>
          <a:p>
            <a:pPr>
              <a:buClr>
                <a:srgbClr val="FFFFFF">
                  <a:shade val="50000"/>
                </a:srgbClr>
              </a:buClr>
            </a:pPr>
            <a:r>
              <a:rPr lang="en-US" sz="2900" dirty="0">
                <a:solidFill>
                  <a:srgbClr val="2F2B20"/>
                </a:solidFill>
              </a:rPr>
              <a:t>Solutions?</a:t>
            </a:r>
          </a:p>
          <a:p>
            <a:pPr lvl="1">
              <a:buClr>
                <a:srgbClr val="FFFFFF">
                  <a:shade val="50000"/>
                </a:srgbClr>
              </a:buClr>
            </a:pPr>
            <a:r>
              <a:rPr lang="en-US" sz="2600" dirty="0">
                <a:solidFill>
                  <a:srgbClr val="2F2B20"/>
                </a:solidFill>
              </a:rPr>
              <a:t>‘Slow fashion’- Cut back 75% &amp; recycle clothing (v. landfill)</a:t>
            </a:r>
          </a:p>
          <a:p>
            <a:pPr marL="1027113" lvl="2" indent="-295275">
              <a:buClr>
                <a:srgbClr val="FFFFFF">
                  <a:shade val="50000"/>
                </a:srgbClr>
              </a:buClr>
            </a:pPr>
            <a:r>
              <a:rPr lang="en-US" sz="2600" dirty="0">
                <a:solidFill>
                  <a:srgbClr val="2F2B20"/>
                </a:solidFill>
              </a:rPr>
              <a:t>Rentals, exchanges, secondhand</a:t>
            </a:r>
          </a:p>
          <a:p>
            <a:pPr lvl="1">
              <a:buClr>
                <a:srgbClr val="FFFFFF">
                  <a:shade val="50000"/>
                </a:srgbClr>
              </a:buClr>
            </a:pPr>
            <a:r>
              <a:rPr lang="en-US" sz="2600" dirty="0">
                <a:solidFill>
                  <a:srgbClr val="2F2B20"/>
                </a:solidFill>
              </a:rPr>
              <a:t>Circular economy</a:t>
            </a:r>
          </a:p>
          <a:p>
            <a:pPr lvl="1">
              <a:buClr>
                <a:srgbClr val="FFFFFF">
                  <a:shade val="50000"/>
                </a:srgbClr>
              </a:buClr>
            </a:pPr>
            <a:r>
              <a:rPr lang="en-US" sz="2600" dirty="0">
                <a:solidFill>
                  <a:srgbClr val="2F2B20"/>
                </a:solidFill>
              </a:rPr>
              <a:t>Ethically source materials and labor</a:t>
            </a:r>
            <a:endParaRPr lang="en-US" sz="2600" dirty="0">
              <a:solidFill>
                <a:srgbClr val="2F2B20"/>
              </a:solidFill>
              <a:latin typeface="+mj-lt"/>
            </a:endParaRPr>
          </a:p>
          <a:p>
            <a:pPr marL="690563" lvl="3" indent="0">
              <a:spcBef>
                <a:spcPts val="600"/>
              </a:spcBef>
              <a:buClr>
                <a:srgbClr val="A5B592"/>
              </a:buClr>
              <a:buSzPct val="70000"/>
              <a:buNone/>
            </a:pPr>
            <a:r>
              <a:rPr lang="en-US" dirty="0">
                <a:solidFill>
                  <a:srgbClr val="A5B592">
                    <a:lumMod val="60000"/>
                    <a:lumOff val="40000"/>
                  </a:srgbClr>
                </a:solidFill>
                <a:latin typeface="Franklin Gothic Book" pitchFamily="34" charset="0"/>
              </a:rPr>
              <a:t>¤</a:t>
            </a:r>
            <a:endParaRPr lang="en-US" sz="2900" dirty="0">
              <a:solidFill>
                <a:srgbClr val="2F2B20"/>
              </a:solidFill>
              <a:latin typeface="+mj-lt"/>
            </a:endParaRPr>
          </a:p>
          <a:p>
            <a:pPr>
              <a:buClr>
                <a:srgbClr val="FFFFFF">
                  <a:shade val="50000"/>
                </a:srgbClr>
              </a:buClr>
            </a:pPr>
            <a:endParaRPr lang="en-US" sz="3200" dirty="0"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961A5F6-CEF9-4BE1-9E09-26D47A1C2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228600"/>
            <a:ext cx="8991600" cy="914400"/>
          </a:xfrm>
        </p:spPr>
        <p:txBody>
          <a:bodyPr>
            <a:noAutofit/>
          </a:bodyPr>
          <a:lstStyle/>
          <a:p>
            <a:pPr marL="0" lvl="0" indent="0" algn="ctr">
              <a:buNone/>
              <a:tabLst>
                <a:tab pos="228600" algn="l"/>
              </a:tabLst>
            </a:pPr>
            <a:r>
              <a:rPr lang="en-US" sz="4400" dirty="0">
                <a:solidFill>
                  <a:schemeClr val="tx2"/>
                </a:solidFill>
                <a:latin typeface="Maiandra GD" panose="020E0502030308020204" pitchFamily="34" charset="0"/>
              </a:rPr>
              <a:t>Fast Fashion</a:t>
            </a:r>
          </a:p>
        </p:txBody>
      </p:sp>
    </p:spTree>
    <p:extLst>
      <p:ext uri="{BB962C8B-B14F-4D97-AF65-F5344CB8AC3E}">
        <p14:creationId xmlns:p14="http://schemas.microsoft.com/office/powerpoint/2010/main" val="202137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38862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aiandra GD" panose="020E0502030308020204" pitchFamily="34" charset="0"/>
              </a:rPr>
              <a:t>Value v. Cost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066800"/>
            <a:ext cx="8686800" cy="5791200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+mj-lt"/>
              </a:rPr>
              <a:t>Price</a:t>
            </a:r>
          </a:p>
          <a:p>
            <a:r>
              <a:rPr lang="en-US" sz="2600" dirty="0">
                <a:latin typeface="+mj-lt"/>
              </a:rPr>
              <a:t>Profit</a:t>
            </a:r>
          </a:p>
          <a:p>
            <a:r>
              <a:rPr lang="en-US" sz="2600" dirty="0"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Value</a:t>
            </a:r>
            <a:r>
              <a:rPr lang="en-US" sz="2600" dirty="0">
                <a:latin typeface="+mj-lt"/>
              </a:rPr>
              <a:t> </a:t>
            </a:r>
          </a:p>
          <a:p>
            <a:r>
              <a:rPr lang="en-US" sz="2600" dirty="0">
                <a:latin typeface="+mj-lt"/>
              </a:rPr>
              <a:t>Exploitation</a:t>
            </a:r>
          </a:p>
          <a:p>
            <a:pPr lvl="1"/>
            <a:r>
              <a:rPr lang="en-US" sz="2600" dirty="0">
                <a:latin typeface="+mj-lt"/>
              </a:rPr>
              <a:t>Workers</a:t>
            </a:r>
          </a:p>
          <a:p>
            <a:pPr lvl="1"/>
            <a:r>
              <a:rPr lang="en-US" sz="2600" dirty="0">
                <a:latin typeface="+mj-lt"/>
              </a:rPr>
              <a:t>Planet</a:t>
            </a:r>
          </a:p>
          <a:p>
            <a:r>
              <a:rPr lang="en-US" sz="2600" dirty="0">
                <a:latin typeface="+mj-lt"/>
              </a:rPr>
              <a:t>MNCs</a:t>
            </a:r>
          </a:p>
          <a:p>
            <a:pPr marL="0" indent="0">
              <a:buNone/>
            </a:pPr>
            <a:r>
              <a:rPr lang="en-US" sz="1800" dirty="0">
                <a:latin typeface="+mj-lt"/>
              </a:rPr>
              <a:t>¤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0"/>
            <a:ext cx="52578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6705600"/>
            <a:ext cx="3657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4"/>
              </a:rPr>
              <a:t>https://www.macleans.ca/economy/business/what-does-that-14-shirt-really-cost/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495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304800"/>
            <a:ext cx="8991600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Maiandra GD" pitchFamily="34" charset="0"/>
              </a:rPr>
              <a:t>Brief History: IGOs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914400"/>
            <a:ext cx="8610600" cy="59771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UN Environment </a:t>
            </a:r>
            <a:r>
              <a:rPr lang="en-US" sz="2800" dirty="0" err="1"/>
              <a:t>Programme</a:t>
            </a:r>
            <a:r>
              <a:rPr lang="en-US" sz="2800" dirty="0"/>
              <a:t> (UNEP)</a:t>
            </a:r>
          </a:p>
          <a:p>
            <a:pPr>
              <a:buFont typeface="Wingdings" pitchFamily="2" charset="2"/>
              <a:buChar char="v"/>
            </a:pPr>
            <a:r>
              <a:rPr lang="en-US" sz="2600" dirty="0"/>
              <a:t>Stockholm Conference </a:t>
            </a:r>
            <a:r>
              <a:rPr lang="en-US" sz="1800" dirty="0"/>
              <a:t>(1972)</a:t>
            </a:r>
          </a:p>
          <a:p>
            <a:pPr lvl="1">
              <a:buFont typeface="Wingdings" pitchFamily="2" charset="2"/>
              <a:buChar char="v"/>
            </a:pPr>
            <a:r>
              <a:rPr lang="en-US" sz="2600" dirty="0"/>
              <a:t>Rio + 20 </a:t>
            </a:r>
            <a:r>
              <a:rPr lang="en-US" sz="1900" dirty="0"/>
              <a:t>(2012)</a:t>
            </a:r>
          </a:p>
          <a:p>
            <a:pPr lvl="2">
              <a:buFont typeface="Wingdings" pitchFamily="2" charset="2"/>
              <a:buChar char="v"/>
            </a:pPr>
            <a:r>
              <a:rPr lang="en-US" sz="2600" dirty="0"/>
              <a:t> Sustainable development </a:t>
            </a:r>
            <a:r>
              <a:rPr lang="en-US" sz="2600" dirty="0">
                <a:hlinkClick r:id="rId2"/>
              </a:rPr>
              <a:t>goals</a:t>
            </a:r>
            <a:endParaRPr lang="en-US" sz="2600" dirty="0"/>
          </a:p>
          <a:p>
            <a:pPr>
              <a:buNone/>
            </a:pPr>
            <a:endParaRPr lang="en-US" sz="1100" dirty="0"/>
          </a:p>
          <a:p>
            <a:pPr marL="274320" lvl="2" indent="-274320">
              <a:spcBef>
                <a:spcPts val="600"/>
              </a:spcBef>
              <a:buClr>
                <a:schemeClr val="accent1"/>
              </a:buClr>
              <a:buSzPct val="70000"/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marL="274320" lvl="2" indent="-274320">
              <a:spcBef>
                <a:spcPts val="600"/>
              </a:spcBef>
              <a:buClr>
                <a:schemeClr val="accent1"/>
              </a:buClr>
              <a:buSzPct val="70000"/>
              <a:buNone/>
            </a:pPr>
            <a:r>
              <a:rPr lang="en-US" sz="2800" dirty="0">
                <a:solidFill>
                  <a:prstClr val="black"/>
                </a:solidFill>
              </a:rPr>
              <a:t>UN Conventions</a:t>
            </a:r>
            <a:endParaRPr lang="en-US" sz="2800" dirty="0"/>
          </a:p>
          <a:p>
            <a:pPr marL="400050" indent="-273050"/>
            <a:r>
              <a:rPr lang="en-US" sz="2800" dirty="0"/>
              <a:t>Kyoto Protocol </a:t>
            </a:r>
            <a:r>
              <a:rPr lang="en-US" sz="1800" dirty="0"/>
              <a:t>(1997)</a:t>
            </a:r>
          </a:p>
          <a:p>
            <a:pPr marL="457200" lvl="2" indent="-228600">
              <a:spcBef>
                <a:spcPts val="600"/>
              </a:spcBef>
              <a:buClr>
                <a:srgbClr val="A5B592"/>
              </a:buClr>
              <a:buSzPct val="70000"/>
            </a:pPr>
            <a:r>
              <a:rPr lang="en-US" sz="2800" dirty="0" err="1">
                <a:solidFill>
                  <a:prstClr val="black"/>
                </a:solidFill>
              </a:rPr>
              <a:t>Minamata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(2013)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</a:p>
          <a:p>
            <a:pPr marL="457200" lvl="2" indent="-228600">
              <a:spcBef>
                <a:spcPts val="600"/>
              </a:spcBef>
              <a:buClr>
                <a:srgbClr val="A5B592"/>
              </a:buClr>
              <a:buSzPct val="70000"/>
            </a:pPr>
            <a:r>
              <a:rPr lang="en-US" sz="2800" dirty="0">
                <a:solidFill>
                  <a:prstClr val="black"/>
                </a:solidFill>
              </a:rPr>
              <a:t>Paris Agreement </a:t>
            </a:r>
            <a:r>
              <a:rPr lang="en-US" dirty="0">
                <a:solidFill>
                  <a:prstClr val="black"/>
                </a:solidFill>
              </a:rPr>
              <a:t>(2016) </a:t>
            </a:r>
            <a:endParaRPr lang="en-US" dirty="0"/>
          </a:p>
          <a:p>
            <a:pPr marL="365760" lvl="1" indent="0">
              <a:buClr>
                <a:srgbClr val="A5B592"/>
              </a:buClr>
              <a:buNone/>
            </a:pP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Franklin Gothic Book" pitchFamily="34" charset="0"/>
              </a:rPr>
              <a:t>¤</a:t>
            </a:r>
            <a:endParaRPr lang="en-US" sz="1800" dirty="0">
              <a:solidFill>
                <a:prstClr val="black"/>
              </a:solidFill>
            </a:endParaRPr>
          </a:p>
          <a:p>
            <a:pPr marL="731520" lvl="2" indent="0">
              <a:buNone/>
            </a:pPr>
            <a:endParaRPr lang="en-US" sz="2500" dirty="0"/>
          </a:p>
          <a:p>
            <a:pPr>
              <a:buNone/>
            </a:pPr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4428" y="2895600"/>
            <a:ext cx="4471616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066800"/>
          </a:xfrm>
        </p:spPr>
        <p:txBody>
          <a:bodyPr>
            <a:noAutofit/>
          </a:bodyPr>
          <a:lstStyle/>
          <a:p>
            <a:pPr marL="514350" indent="-514350" algn="ctr"/>
            <a:r>
              <a:rPr lang="en-US" sz="4400" dirty="0"/>
              <a:t>Achieving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511" y="835152"/>
            <a:ext cx="8915400" cy="6019800"/>
          </a:xfrm>
        </p:spPr>
        <p:txBody>
          <a:bodyPr>
            <a:normAutofit/>
          </a:bodyPr>
          <a:lstStyle/>
          <a:p>
            <a:pPr marL="393192" lvl="1" indent="0">
              <a:buNone/>
            </a:pPr>
            <a:r>
              <a:rPr lang="en-US" sz="2400" dirty="0">
                <a:latin typeface="Franklin Gothic Book" pitchFamily="34" charset="0"/>
              </a:rPr>
              <a:t>Human Development Index</a:t>
            </a:r>
            <a:r>
              <a:rPr lang="en-US" sz="2400" dirty="0">
                <a:latin typeface="Franklin Gothic Book" pitchFamily="34" charset="0"/>
                <a:sym typeface="Wingdings" panose="05000000000000000000" pitchFamily="2" charset="2"/>
              </a:rPr>
              <a:t> social &amp; econ. dev.</a:t>
            </a:r>
            <a:endParaRPr lang="en-US" dirty="0">
              <a:latin typeface="Franklin Gothic Book" pitchFamily="34" charset="0"/>
              <a:sym typeface="Wingdings" panose="05000000000000000000" pitchFamily="2" charset="2"/>
            </a:endParaRPr>
          </a:p>
          <a:p>
            <a:pPr lvl="1"/>
            <a:r>
              <a:rPr lang="en-US" sz="2300" dirty="0">
                <a:latin typeface="Franklin Gothic Book" pitchFamily="34" charset="0"/>
                <a:sym typeface="Wingdings" panose="05000000000000000000" pitchFamily="2" charset="2"/>
              </a:rPr>
              <a:t>Institutions</a:t>
            </a:r>
          </a:p>
          <a:p>
            <a:pPr lvl="1"/>
            <a:r>
              <a:rPr lang="en-US" sz="2300" dirty="0">
                <a:latin typeface="Franklin Gothic Book" pitchFamily="34" charset="0"/>
                <a:sym typeface="Wingdings" panose="05000000000000000000" pitchFamily="2" charset="2"/>
              </a:rPr>
              <a:t>Infrastructure </a:t>
            </a:r>
            <a:endParaRPr lang="en-US" sz="2300" dirty="0">
              <a:latin typeface="Franklin Gothic Book" pitchFamily="34" charset="0"/>
            </a:endParaRPr>
          </a:p>
          <a:p>
            <a:endParaRPr lang="en-US" sz="2800" dirty="0">
              <a:latin typeface="Franklin Gothic Book" pitchFamily="34" charset="0"/>
              <a:hlinkClick r:id="rId2"/>
            </a:endParaRPr>
          </a:p>
          <a:p>
            <a:pPr>
              <a:buNone/>
            </a:pPr>
            <a:endParaRPr lang="en-US" sz="2500" dirty="0">
              <a:latin typeface="Franklin Gothic Book" pitchFamily="34" charset="0"/>
            </a:endParaRPr>
          </a:p>
          <a:p>
            <a:pPr lvl="1"/>
            <a:endParaRPr lang="en-US" dirty="0"/>
          </a:p>
          <a:p>
            <a:pPr lvl="1"/>
            <a:endParaRPr lang="en-US" sz="2600" dirty="0"/>
          </a:p>
          <a:p>
            <a:pPr lvl="1"/>
            <a:endParaRPr lang="en-US" dirty="0"/>
          </a:p>
          <a:p>
            <a:pPr marL="514350" indent="-514350">
              <a:buNone/>
            </a:pPr>
            <a:endParaRPr lang="en-US" dirty="0">
              <a:latin typeface="Franklin Gothic Book" pitchFamily="34" charset="0"/>
            </a:endParaRPr>
          </a:p>
          <a:p>
            <a:pPr marL="514350" indent="-514350">
              <a:buNone/>
            </a:pPr>
            <a:endParaRPr lang="en-US" dirty="0">
              <a:latin typeface="Franklin Gothic Book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3510" y="2286000"/>
            <a:ext cx="9086689" cy="4572000"/>
            <a:chOff x="381000" y="3209979"/>
            <a:chExt cx="8915400" cy="3648021"/>
          </a:xfrm>
        </p:grpSpPr>
        <p:pic>
          <p:nvPicPr>
            <p:cNvPr id="8" name="Picture 2" descr="HDI_EN_Figure"/>
            <p:cNvPicPr>
              <a:picLocks noChangeAspect="1" noChangeArrowheads="1"/>
            </p:cNvPicPr>
            <p:nvPr/>
          </p:nvPicPr>
          <p:blipFill>
            <a:blip r:embed="rId3" cstate="print"/>
            <a:srcRect l="901" t="5641" r="901" b="12835"/>
            <a:stretch>
              <a:fillRect/>
            </a:stretch>
          </p:blipFill>
          <p:spPr bwMode="auto">
            <a:xfrm>
              <a:off x="381000" y="3209979"/>
              <a:ext cx="8667911" cy="3648021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7162800" y="6642556"/>
              <a:ext cx="21336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hlinkClick r:id="rId4"/>
                </a:rPr>
                <a:t>http://hdr.undp.org/en/statistics/hdi/</a:t>
              </a:r>
              <a:r>
                <a:rPr lang="en-US" sz="8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360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153400" y="5562600"/>
            <a:ext cx="6096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/>
          <p:cNvGraphicFramePr/>
          <p:nvPr/>
        </p:nvGraphicFramePr>
        <p:xfrm>
          <a:off x="76200" y="1905000"/>
          <a:ext cx="89154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91600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Maiandra GD" pitchFamily="34" charset="0"/>
              </a:rPr>
              <a:t>Brief History: IGOs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66800"/>
            <a:ext cx="8229600" cy="54071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dirty="0"/>
              <a:t>World Bank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/>
              <a:t>Late 1980s/ early 1990s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/>
              <a:t>Millennium Development Goals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/>
              <a:t>Comprehensive Wealth Accounting</a:t>
            </a:r>
          </a:p>
          <a:p>
            <a:pPr>
              <a:buNone/>
            </a:pPr>
            <a:endParaRPr lang="en-US" sz="3200" dirty="0"/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745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04800"/>
            <a:ext cx="7848600" cy="6169152"/>
          </a:xfrm>
        </p:spPr>
        <p:txBody>
          <a:bodyPr/>
          <a:lstStyle/>
          <a:p>
            <a:pPr marL="0" lvl="0" indent="0" algn="ctr">
              <a:buNone/>
            </a:pPr>
            <a:endParaRPr lang="en-US" sz="4000" dirty="0"/>
          </a:p>
          <a:p>
            <a:pPr marL="0" lvl="0" indent="0" algn="ctr">
              <a:buNone/>
            </a:pPr>
            <a:endParaRPr lang="en-US" sz="4000" dirty="0"/>
          </a:p>
          <a:p>
            <a:pPr marL="0" lvl="0" indent="0">
              <a:buNone/>
            </a:pPr>
            <a:r>
              <a:rPr lang="en-US" sz="4000" dirty="0"/>
              <a:t>Do you turn off the water while brushing your teeth?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21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745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04800"/>
            <a:ext cx="8382000" cy="6169152"/>
          </a:xfrm>
        </p:spPr>
        <p:txBody>
          <a:bodyPr/>
          <a:lstStyle/>
          <a:p>
            <a:pPr marL="0" lvl="0" indent="0" algn="ctr">
              <a:buNone/>
            </a:pPr>
            <a:endParaRPr lang="en-US" sz="40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200" dirty="0"/>
              <a:t>Tap runs ~2.5 gal/minute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200" dirty="0"/>
              <a:t> </a:t>
            </a:r>
            <a:r>
              <a:rPr lang="en-US" sz="3200" dirty="0">
                <a:hlinkClick r:id="rId2"/>
              </a:rPr>
              <a:t>Same as</a:t>
            </a:r>
            <a:r>
              <a:rPr lang="en-US" sz="3200" dirty="0"/>
              <a:t> drinking 80 - 2 liter bottles of soda / week</a:t>
            </a:r>
          </a:p>
          <a:p>
            <a:pPr marL="365760" lvl="1" indent="0">
              <a:buNone/>
            </a:pPr>
            <a:r>
              <a:rPr lang="en-US" sz="3200" dirty="0"/>
              <a:t>What water is better: Bottled or tap?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200" dirty="0"/>
              <a:t>EPA testing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200" dirty="0"/>
              <a:t>33% of bottled water w/ </a:t>
            </a:r>
            <a:br>
              <a:rPr lang="en-US" sz="3200" dirty="0"/>
            </a:br>
            <a:r>
              <a:rPr lang="en-US" sz="3200" dirty="0">
                <a:hlinkClick r:id="rId3"/>
              </a:rPr>
              <a:t>contaminants</a:t>
            </a:r>
            <a:br>
              <a:rPr lang="en-US" sz="3200" dirty="0"/>
            </a:br>
            <a:endParaRPr lang="en-US" sz="3200" dirty="0"/>
          </a:p>
          <a:p>
            <a:pPr marL="365760" lvl="1" indent="0">
              <a:buNone/>
            </a:pPr>
            <a:endParaRPr lang="en-US" sz="3200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10000"/>
            <a:ext cx="2743200" cy="254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34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386524"/>
            <a:ext cx="88392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latin typeface="Maiandra GD" panose="020E0502030308020204" pitchFamily="34" charset="0"/>
              </a:rPr>
              <a:t>Great Plastic </a:t>
            </a:r>
            <a:br>
              <a:rPr lang="en-US" sz="4400" dirty="0">
                <a:latin typeface="Maiandra GD" panose="020E0502030308020204" pitchFamily="34" charset="0"/>
              </a:rPr>
            </a:br>
            <a:r>
              <a:rPr lang="en-US" sz="4400" dirty="0">
                <a:latin typeface="Maiandra GD" panose="020E0502030308020204" pitchFamily="34" charset="0"/>
              </a:rPr>
              <a:t>Garbage Patch </a:t>
            </a:r>
            <a:r>
              <a:rPr lang="en-US" sz="2000" cap="none" dirty="0">
                <a:solidFill>
                  <a:prstClr val="black"/>
                </a:solidFill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en-US" sz="4800" b="1" dirty="0">
              <a:latin typeface="Maiandra GD" panose="020E0502030308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8429C-B8CE-45E0-B741-9A2CD9AC5D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22" r="24444" b="13333"/>
          <a:stretch/>
        </p:blipFill>
        <p:spPr>
          <a:xfrm>
            <a:off x="5943600" y="1752600"/>
            <a:ext cx="2743200" cy="3753853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1A2D18-57D7-4C7E-8759-E56F8A1988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20" t="4918" r="11092" b="52459"/>
          <a:stretch/>
        </p:blipFill>
        <p:spPr>
          <a:xfrm>
            <a:off x="1066800" y="4240653"/>
            <a:ext cx="3886200" cy="210502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6A7FCC-191B-48F4-8609-96AE401B3FA1}"/>
              </a:ext>
            </a:extLst>
          </p:cNvPr>
          <p:cNvSpPr txBox="1"/>
          <p:nvPr/>
        </p:nvSpPr>
        <p:spPr>
          <a:xfrm>
            <a:off x="838200" y="6575972"/>
            <a:ext cx="5105400" cy="30777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/>
                </a:solidFill>
                <a:latin typeface="+mj-lt"/>
                <a:hlinkClick r:id="rId5"/>
              </a:rPr>
              <a:t>https://www.architecturaldigest.com/story/al-gore-wants-to-be-first-citizen-of-proposed-nation-made-of-floating-trash</a:t>
            </a:r>
            <a:r>
              <a:rPr lang="en-US" sz="70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endParaRPr lang="en-US" sz="7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50BE0F-2C5D-428B-B989-52D65B4177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60" t="52459" r="9452" b="4918"/>
          <a:stretch/>
        </p:blipFill>
        <p:spPr>
          <a:xfrm>
            <a:off x="1066800" y="1616945"/>
            <a:ext cx="4191000" cy="2270123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04800"/>
            <a:ext cx="8229600" cy="6169152"/>
          </a:xfrm>
        </p:spPr>
        <p:txBody>
          <a:bodyPr/>
          <a:lstStyle/>
          <a:p>
            <a:pPr marL="0" lvl="0" indent="0" algn="ctr">
              <a:buNone/>
            </a:pPr>
            <a:endParaRPr lang="en-US" sz="4000" dirty="0"/>
          </a:p>
          <a:p>
            <a:pPr marL="0" lvl="0" indent="0" algn="ctr">
              <a:buNone/>
            </a:pPr>
            <a:endParaRPr lang="en-US" sz="4000" dirty="0"/>
          </a:p>
          <a:p>
            <a:pPr marL="0" lvl="0" indent="0">
              <a:buNone/>
            </a:pPr>
            <a:r>
              <a:rPr lang="en-US" sz="4000" dirty="0"/>
              <a:t>What countries generate the most waste?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109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304800"/>
            <a:ext cx="8991600" cy="99060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Maiandra GD" pitchFamily="34" charset="0"/>
              </a:rPr>
              <a:t>Managing the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685800"/>
            <a:ext cx="8382000" cy="6096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Transnational Issue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Multifaceted</a:t>
            </a:r>
          </a:p>
          <a:p>
            <a:pPr marL="804863" lvl="2" indent="-358775">
              <a:buFont typeface="Wingdings" pitchFamily="2" charset="2"/>
              <a:buChar char="v"/>
            </a:pPr>
            <a:r>
              <a:rPr lang="en-US" sz="2600" dirty="0"/>
              <a:t>Air, land, sea</a:t>
            </a:r>
          </a:p>
          <a:p>
            <a:pPr marL="804863" lvl="2" indent="-358775">
              <a:buFont typeface="Wingdings" pitchFamily="2" charset="2"/>
              <a:buChar char="v"/>
            </a:pPr>
            <a:r>
              <a:rPr lang="en-US" sz="2600" dirty="0"/>
              <a:t>Flora, fauna</a:t>
            </a:r>
          </a:p>
          <a:p>
            <a:pPr marL="804863" lvl="2" indent="-358775">
              <a:buFont typeface="Wingdings" pitchFamily="2" charset="2"/>
              <a:buChar char="v"/>
            </a:pPr>
            <a:r>
              <a:rPr lang="en-US" sz="2600" dirty="0"/>
              <a:t>Economic, </a:t>
            </a:r>
            <a:r>
              <a:rPr lang="en-US" sz="2600"/>
              <a:t>cultural factors</a:t>
            </a:r>
            <a:endParaRPr lang="en-US" sz="3200" dirty="0"/>
          </a:p>
          <a:p>
            <a:endParaRPr lang="en-US" sz="3200" dirty="0"/>
          </a:p>
        </p:txBody>
      </p:sp>
      <p:pic>
        <p:nvPicPr>
          <p:cNvPr id="1027" name="Picture 3" descr="C:\Users\weirk\Desktop\IMG_1747 baby eleph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124200"/>
            <a:ext cx="4876800" cy="366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2"/>
          <a:stretch/>
        </p:blipFill>
        <p:spPr bwMode="auto">
          <a:xfrm>
            <a:off x="0" y="0"/>
            <a:ext cx="9144000" cy="689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" y="6694521"/>
            <a:ext cx="47213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hlinkClick r:id="rId3"/>
              </a:rPr>
              <a:t>http://www.latimes.com/world/global-development/la-fg-global-trash-20160422-20160421-snap-htmlstory.html</a:t>
            </a:r>
            <a:r>
              <a:rPr lang="en-US" sz="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8770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" y="304800"/>
            <a:ext cx="8458200" cy="54864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Maiandra GD" panose="020E0502030308020204" pitchFamily="34" charset="0"/>
              </a:rPr>
              <a:t>Food Waste Facts: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853440"/>
            <a:ext cx="8915400" cy="6324600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prstClr val="black"/>
                </a:solidFill>
              </a:rPr>
              <a:t>1/3 of all food produced wasted= 1.4 BT = $1 T/</a:t>
            </a:r>
            <a:r>
              <a:rPr lang="en-US" sz="2600" dirty="0" err="1">
                <a:solidFill>
                  <a:prstClr val="black"/>
                </a:solidFill>
              </a:rPr>
              <a:t>yr</a:t>
            </a:r>
            <a:r>
              <a:rPr lang="en-US" sz="2600" dirty="0">
                <a:solidFill>
                  <a:prstClr val="black"/>
                </a:solidFill>
              </a:rPr>
              <a:t> </a:t>
            </a:r>
          </a:p>
          <a:p>
            <a:r>
              <a:rPr lang="en-US" sz="2600" dirty="0"/>
              <a:t>US = most food waste in world</a:t>
            </a:r>
          </a:p>
          <a:p>
            <a:pPr lvl="0">
              <a:buClr>
                <a:srgbClr val="A5B592"/>
              </a:buClr>
            </a:pPr>
            <a:r>
              <a:rPr lang="en-US" sz="2600" dirty="0"/>
              <a:t>In GN- 30-40% in trash = 650 apples right into garbage</a:t>
            </a:r>
          </a:p>
          <a:p>
            <a:pPr>
              <a:buClr>
                <a:srgbClr val="A5B592"/>
              </a:buClr>
            </a:pPr>
            <a:r>
              <a:rPr lang="en-US" sz="2600" dirty="0">
                <a:solidFill>
                  <a:prstClr val="black"/>
                </a:solidFill>
              </a:rPr>
              <a:t>In GS- getting to market, lack of proper storage</a:t>
            </a:r>
            <a:endParaRPr lang="en-US" sz="2600" dirty="0"/>
          </a:p>
          <a:p>
            <a:r>
              <a:rPr lang="en-US" sz="2600" dirty="0"/>
              <a:t>Wastes water, ag inputs, cropland, landfill space</a:t>
            </a:r>
          </a:p>
          <a:p>
            <a:r>
              <a:rPr lang="en-US" sz="2600" dirty="0"/>
              <a:t>Labeling and donation confusion</a:t>
            </a:r>
          </a:p>
        </p:txBody>
      </p:sp>
      <p:pic>
        <p:nvPicPr>
          <p:cNvPr id="5" name="Picture 4" descr="Company name&#10;&#10;Description automatically generated with medium confidence">
            <a:extLst>
              <a:ext uri="{FF2B5EF4-FFF2-40B4-BE49-F238E27FC236}">
                <a16:creationId xmlns:a16="http://schemas.microsoft.com/office/drawing/2014/main" id="{00F86E83-175A-463A-B37A-CBF9F6476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1" b="5415"/>
          <a:stretch/>
        </p:blipFill>
        <p:spPr>
          <a:xfrm>
            <a:off x="391885" y="3657600"/>
            <a:ext cx="8360229" cy="30480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B2C730-7923-4A98-9646-98EECFE3A7B6}"/>
              </a:ext>
            </a:extLst>
          </p:cNvPr>
          <p:cNvSpPr txBox="1"/>
          <p:nvPr/>
        </p:nvSpPr>
        <p:spPr>
          <a:xfrm>
            <a:off x="5105400" y="6553200"/>
            <a:ext cx="3505200" cy="22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92D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https://www.rts.com/resources/guides/food-waste-america/</a:t>
            </a:r>
            <a:r>
              <a:rPr lang="en-US" sz="900" dirty="0">
                <a:solidFill>
                  <a:srgbClr val="92D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736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715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Maiandra GD" pitchFamily="34" charset="0"/>
              </a:rPr>
              <a:t>Dietary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533400"/>
            <a:ext cx="8991600" cy="6324600"/>
          </a:xfrm>
        </p:spPr>
        <p:txBody>
          <a:bodyPr>
            <a:normAutofit/>
          </a:bodyPr>
          <a:lstStyle/>
          <a:p>
            <a:r>
              <a:rPr lang="en-US" sz="2800" dirty="0"/>
              <a:t>Organic</a:t>
            </a:r>
          </a:p>
          <a:p>
            <a:pPr lvl="1"/>
            <a:r>
              <a:rPr lang="en-US" sz="2500" dirty="0"/>
              <a:t>Myth that it is better than conventional</a:t>
            </a:r>
          </a:p>
          <a:p>
            <a:r>
              <a:rPr lang="en-US" sz="2800" dirty="0"/>
              <a:t>Local</a:t>
            </a:r>
          </a:p>
          <a:p>
            <a:pPr lvl="1"/>
            <a:r>
              <a:rPr lang="en-US" sz="2500" dirty="0"/>
              <a:t>Myth that it is better than imported</a:t>
            </a:r>
          </a:p>
          <a:p>
            <a:pPr lvl="1"/>
            <a:r>
              <a:rPr lang="en-US" sz="2500" dirty="0"/>
              <a:t>Food miles</a:t>
            </a:r>
          </a:p>
          <a:p>
            <a:r>
              <a:rPr lang="en-US" sz="2800" dirty="0"/>
              <a:t>Reduce meat consumption</a:t>
            </a:r>
          </a:p>
          <a:p>
            <a:pPr lvl="1"/>
            <a:r>
              <a:rPr lang="en-US" sz="2500" dirty="0"/>
              <a:t>Myth that grass-fed is better for the planet</a:t>
            </a:r>
          </a:p>
          <a:p>
            <a:pPr lvl="1"/>
            <a:r>
              <a:rPr lang="en-US" sz="2500" dirty="0"/>
              <a:t>All ruminants have carbon impact</a:t>
            </a:r>
          </a:p>
          <a:p>
            <a:pPr lvl="2"/>
            <a:r>
              <a:rPr lang="en-US" sz="2600" dirty="0"/>
              <a:t>Dairy comes from them</a:t>
            </a:r>
          </a:p>
          <a:p>
            <a:pPr lvl="1"/>
            <a:r>
              <a:rPr lang="en-US" sz="2500" dirty="0"/>
              <a:t>Lots of chickens die in transport</a:t>
            </a:r>
          </a:p>
          <a:p>
            <a:pPr lvl="1"/>
            <a:r>
              <a:rPr lang="en-US" sz="2500" dirty="0"/>
              <a:t>Better for your health</a:t>
            </a:r>
          </a:p>
          <a:p>
            <a:r>
              <a:rPr lang="en-US" sz="2800" dirty="0"/>
              <a:t>Fair trade</a:t>
            </a:r>
          </a:p>
          <a:p>
            <a:pPr lvl="1"/>
            <a:r>
              <a:rPr lang="en-US" sz="2500" dirty="0"/>
              <a:t>Not a myth- it’s a better choice</a:t>
            </a:r>
          </a:p>
          <a:p>
            <a:pPr lvl="1"/>
            <a:endParaRPr lang="en-US" sz="2500" dirty="0"/>
          </a:p>
          <a:p>
            <a:endParaRPr lang="en-US" sz="3400" dirty="0"/>
          </a:p>
          <a:p>
            <a:endParaRPr lang="en-US" sz="3400" dirty="0"/>
          </a:p>
          <a:p>
            <a:pPr marL="365760" lvl="1" indent="0">
              <a:buNone/>
            </a:pPr>
            <a:endParaRPr lang="en-US" sz="3100" dirty="0"/>
          </a:p>
          <a:p>
            <a:pPr marL="514350" indent="-514350">
              <a:buAutoNum type="alphaUcPeriod"/>
            </a:pPr>
            <a:endParaRPr lang="en-US" sz="2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638" y="4648200"/>
            <a:ext cx="3200400" cy="21413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72411" y="6626352"/>
            <a:ext cx="3342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http://diaryofanutritionist.com/2010/01/21/milk-fit-for-the-cow-calf/</a:t>
            </a:r>
            <a:r>
              <a:rPr lang="en-US" sz="8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6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100781" y="0"/>
            <a:ext cx="8991600" cy="65532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sz="3200" dirty="0">
              <a:latin typeface="Franklin Gothic Book" pitchFamily="34" charset="0"/>
            </a:endParaRP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9A7E0FA-D7A9-4099-8153-E690256F14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4" b="214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DC030D-B83C-4254-BC40-AF49EB7F85C5}"/>
              </a:ext>
            </a:extLst>
          </p:cNvPr>
          <p:cNvSpPr txBox="1"/>
          <p:nvPr/>
        </p:nvSpPr>
        <p:spPr>
          <a:xfrm>
            <a:off x="29029" y="6353145"/>
            <a:ext cx="46422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hlinkClick r:id="rId3"/>
              </a:rPr>
              <a:t>https://www.vox.com/future-perfect/22905381/meat-dairy-eggs-climate-change-emissions-rewilding</a:t>
            </a:r>
            <a:r>
              <a:rPr lang="en-US" sz="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236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0298B041-D3E9-4C1E-908D-5147D7035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0"/>
            <a:ext cx="9144000" cy="68616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95600" y="6625771"/>
            <a:ext cx="5791200" cy="228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00" dirty="0">
                <a:hlinkClick r:id="rId3"/>
              </a:rPr>
              <a:t>https://www.economist.com/graphic-detail/2019/11/15/how-much-would-giving-up-meat-help-the-environment</a:t>
            </a:r>
            <a:r>
              <a:rPr lang="en-US" sz="700" dirty="0"/>
              <a:t> </a:t>
            </a:r>
            <a:endParaRPr lang="en-US" sz="1600" dirty="0"/>
          </a:p>
          <a:p>
            <a:pPr marL="0" lvl="0" indent="0" algn="ctr">
              <a:buNone/>
            </a:pPr>
            <a:endParaRPr lang="en-US" sz="1600" dirty="0"/>
          </a:p>
          <a:p>
            <a:pPr marL="0" lvl="0" indent="0" algn="ctr">
              <a:buNone/>
            </a:pPr>
            <a:endParaRPr lang="en-US" sz="1600" dirty="0"/>
          </a:p>
          <a:p>
            <a:pPr marL="0" lvl="0" indent="0" algn="ctr">
              <a:buNone/>
            </a:pPr>
            <a:endParaRPr lang="en-US" sz="1600" dirty="0"/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432339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-20664"/>
            <a:ext cx="8763000" cy="655320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Eat Bugs!</a:t>
            </a:r>
            <a:endParaRPr lang="en-US" sz="4400" dirty="0">
              <a:solidFill>
                <a:schemeClr val="accent1">
                  <a:lumMod val="50000"/>
                </a:schemeClr>
              </a:solidFill>
              <a:latin typeface="Maiandra GD" panose="020E0502030308020204" pitchFamily="34" charset="0"/>
              <a:ea typeface="Calibri"/>
            </a:endParaRPr>
          </a:p>
          <a:p>
            <a:pPr lvl="0"/>
            <a:r>
              <a:rPr lang="en-US" sz="2800" dirty="0"/>
              <a:t>Entomophagy</a:t>
            </a:r>
          </a:p>
          <a:p>
            <a:pPr lvl="0"/>
            <a:r>
              <a:rPr lang="en-US" sz="2800" dirty="0"/>
              <a:t>UN-backed</a:t>
            </a:r>
          </a:p>
          <a:p>
            <a:pPr lvl="0"/>
            <a:r>
              <a:rPr lang="en-US" sz="2800" dirty="0"/>
              <a:t>Efficient source of protein </a:t>
            </a:r>
          </a:p>
          <a:p>
            <a:pPr lvl="0"/>
            <a:r>
              <a:rPr lang="en-US" sz="2800" dirty="0"/>
              <a:t>Steady food supply</a:t>
            </a:r>
          </a:p>
          <a:p>
            <a:pPr lvl="0"/>
            <a:r>
              <a:rPr lang="en-US" sz="2800" i="1" dirty="0"/>
              <a:t>Ick!</a:t>
            </a:r>
            <a:r>
              <a:rPr lang="en-US" sz="2800" dirty="0"/>
              <a:t> Factor</a:t>
            </a:r>
          </a:p>
          <a:p>
            <a:pPr marL="0" lvl="0" indent="0">
              <a:buNone/>
            </a:pPr>
            <a:r>
              <a:rPr lang="en-US" sz="1800" dirty="0"/>
              <a:t>¤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19812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5DA305-02C8-4D6B-85AF-377D6AB57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415641"/>
            <a:ext cx="5105400" cy="327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9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501458"/>
            <a:ext cx="8747760" cy="6172200"/>
          </a:xfrm>
        </p:spPr>
        <p:txBody>
          <a:bodyPr numCol="2">
            <a:normAutofit/>
          </a:bodyPr>
          <a:lstStyle/>
          <a:p>
            <a:pPr marL="66675" lvl="1" indent="0">
              <a:buNone/>
            </a:pPr>
            <a:r>
              <a:rPr lang="en-US" sz="2800" b="1" dirty="0"/>
              <a:t>Economic</a:t>
            </a:r>
          </a:p>
          <a:p>
            <a:pPr marL="614045" lvl="2" indent="-273050"/>
            <a:r>
              <a:rPr lang="en-US" sz="2600" dirty="0"/>
              <a:t>Commercial pressure</a:t>
            </a:r>
          </a:p>
          <a:p>
            <a:pPr marL="888365" lvl="3" indent="-273050"/>
            <a:r>
              <a:rPr lang="en-US" sz="2600" dirty="0"/>
              <a:t>Other states, MNCs</a:t>
            </a:r>
          </a:p>
          <a:p>
            <a:pPr marL="614045" lvl="2" indent="-273050"/>
            <a:r>
              <a:rPr lang="en-US" sz="2600" dirty="0"/>
              <a:t>Lack of resources in Indonesia </a:t>
            </a:r>
          </a:p>
          <a:p>
            <a:pPr marL="340995" lvl="2" indent="0">
              <a:buNone/>
            </a:pPr>
            <a:endParaRPr lang="en-US" sz="800" b="1" dirty="0"/>
          </a:p>
          <a:p>
            <a:pPr marL="66675" lvl="1" indent="0">
              <a:buNone/>
            </a:pPr>
            <a:r>
              <a:rPr lang="en-US" sz="2800" b="1" dirty="0" err="1"/>
              <a:t>Env</a:t>
            </a:r>
            <a:r>
              <a:rPr lang="en-US" sz="2800" b="1" dirty="0"/>
              <a:t>.</a:t>
            </a:r>
          </a:p>
          <a:p>
            <a:pPr marL="457200" lvl="3" indent="-273050"/>
            <a:r>
              <a:rPr lang="en-US" sz="2600" dirty="0">
                <a:solidFill>
                  <a:schemeClr val="tx1"/>
                </a:solidFill>
              </a:rPr>
              <a:t>Overfishing</a:t>
            </a:r>
          </a:p>
          <a:p>
            <a:pPr marL="457200" lvl="3" indent="-273050"/>
            <a:r>
              <a:rPr lang="en-US" sz="2600" dirty="0">
                <a:solidFill>
                  <a:schemeClr val="tx1"/>
                </a:solidFill>
              </a:rPr>
              <a:t>Deforestation</a:t>
            </a:r>
            <a:r>
              <a:rPr lang="en-US" sz="2600" dirty="0">
                <a:solidFill>
                  <a:schemeClr val="tx1"/>
                </a:solidFill>
                <a:sym typeface="Wingdings" panose="05000000000000000000" pitchFamily="2" charset="2"/>
              </a:rPr>
              <a:t> pollution </a:t>
            </a:r>
          </a:p>
          <a:p>
            <a:pPr marL="457200" lvl="3" indent="-273050"/>
            <a:r>
              <a:rPr lang="en-US" sz="2600" dirty="0">
                <a:solidFill>
                  <a:schemeClr val="tx1"/>
                </a:solidFill>
                <a:sym typeface="Wingdings" panose="05000000000000000000" pitchFamily="2" charset="2"/>
              </a:rPr>
              <a:t>Threatens biodiversity</a:t>
            </a:r>
          </a:p>
          <a:p>
            <a:pPr marL="457200" lvl="3" indent="-273050"/>
            <a:r>
              <a:rPr lang="en-US" sz="2600" dirty="0">
                <a:solidFill>
                  <a:schemeClr val="tx1"/>
                </a:solidFill>
                <a:sym typeface="Wingdings" panose="05000000000000000000" pitchFamily="2" charset="2"/>
              </a:rPr>
              <a:t>Climate change</a:t>
            </a:r>
            <a:endParaRPr lang="en-US" sz="2600" dirty="0">
              <a:solidFill>
                <a:schemeClr val="tx1"/>
              </a:solidFill>
            </a:endParaRPr>
          </a:p>
          <a:p>
            <a:pPr marL="287338" lvl="1" indent="0">
              <a:buNone/>
            </a:pPr>
            <a:endParaRPr lang="en-US" sz="2800" b="1" dirty="0"/>
          </a:p>
          <a:p>
            <a:pPr marL="287338" lvl="1" indent="0">
              <a:buNone/>
            </a:pPr>
            <a:r>
              <a:rPr lang="en-US" sz="2800" b="1" dirty="0"/>
              <a:t>IL</a:t>
            </a:r>
          </a:p>
          <a:p>
            <a:pPr lvl="2" indent="-273050"/>
            <a:r>
              <a:rPr lang="en-US" sz="2600" dirty="0"/>
              <a:t>Enforcing MPA policies</a:t>
            </a:r>
          </a:p>
          <a:p>
            <a:pPr lvl="2" indent="-273050"/>
            <a:r>
              <a:rPr lang="en-US" sz="2600" dirty="0"/>
              <a:t>Req. cooperation</a:t>
            </a:r>
          </a:p>
          <a:p>
            <a:pPr lvl="3" indent="-273050"/>
            <a:r>
              <a:rPr lang="en-US" sz="2400" dirty="0"/>
              <a:t>WWF- NGO</a:t>
            </a:r>
          </a:p>
          <a:p>
            <a:pPr lvl="3" indent="-273050"/>
            <a:r>
              <a:rPr lang="en-US" sz="2400" dirty="0"/>
              <a:t>Regional states</a:t>
            </a:r>
          </a:p>
          <a:p>
            <a:pPr lvl="3" indent="-273050"/>
            <a:r>
              <a:rPr lang="en-US" sz="2400" dirty="0"/>
              <a:t>Fishing states</a:t>
            </a:r>
          </a:p>
          <a:p>
            <a:pPr marL="631825" lvl="3" indent="0">
              <a:buNone/>
            </a:pPr>
            <a:r>
              <a:rPr lang="en-US" dirty="0">
                <a:latin typeface="Franklin Gothic Book" pitchFamily="34" charset="0"/>
              </a:rPr>
              <a:t>¤</a:t>
            </a:r>
          </a:p>
          <a:p>
            <a:pPr marL="614045" lvl="2" indent="-273050"/>
            <a:endParaRPr lang="en-US" sz="2600" dirty="0">
              <a:latin typeface="Franklin Gothic Boo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-64519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3200" b="1" dirty="0">
                <a:solidFill>
                  <a:schemeClr val="tx2"/>
                </a:solidFill>
                <a:latin typeface="Maiandra GD" panose="020E0502030308020204" pitchFamily="34" charset="0"/>
              </a:rPr>
              <a:t>Marine Protected Areas</a:t>
            </a:r>
          </a:p>
        </p:txBody>
      </p:sp>
      <p:pic>
        <p:nvPicPr>
          <p:cNvPr id="6" name="Picture 5" descr="A person holding a bouquet of flowers on a beach&#10;&#10;Description automatically generated with medium confidence">
            <a:extLst>
              <a:ext uri="{FF2B5EF4-FFF2-40B4-BE49-F238E27FC236}">
                <a16:creationId xmlns:a16="http://schemas.microsoft.com/office/drawing/2014/main" id="{5F8DF3C0-236A-4E8C-846B-36A8657AA0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3" r="66667" b="41111"/>
          <a:stretch/>
        </p:blipFill>
        <p:spPr>
          <a:xfrm>
            <a:off x="4114800" y="3733800"/>
            <a:ext cx="4632960" cy="312164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5019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5384"/>
          <a:stretch>
            <a:fillRect/>
          </a:stretch>
        </p:blipFill>
        <p:spPr bwMode="auto">
          <a:xfrm>
            <a:off x="685800" y="2794000"/>
            <a:ext cx="7315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"/>
            <a:ext cx="8229600" cy="6477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Maiandra GD" pitchFamily="34" charset="0"/>
              </a:rPr>
              <a:t>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381000"/>
            <a:ext cx="8991600" cy="60929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Approaches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/>
              <a:t>‘Band-Aid’ solution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/>
              <a:t>Cooperation &amp; conservation</a:t>
            </a:r>
          </a:p>
          <a:p>
            <a:pPr lvl="1">
              <a:buFont typeface="Wingdings" pitchFamily="2" charset="2"/>
              <a:buChar char="v"/>
            </a:pPr>
            <a:r>
              <a:rPr lang="en-US" sz="2600" dirty="0"/>
              <a:t>Self-interested actors</a:t>
            </a:r>
          </a:p>
          <a:p>
            <a:pPr lvl="2">
              <a:buFont typeface="Wingdings" pitchFamily="2" charset="2"/>
              <a:buChar char="v"/>
            </a:pPr>
            <a:r>
              <a:rPr lang="en-US" sz="2300" dirty="0"/>
              <a:t>Climate change = #1 concern</a:t>
            </a:r>
          </a:p>
          <a:p>
            <a:pPr marL="365760" lvl="1" indent="0">
              <a:buNone/>
            </a:pPr>
            <a:endParaRPr lang="en-US" sz="2600" dirty="0"/>
          </a:p>
          <a:p>
            <a:pPr>
              <a:buNone/>
            </a:pP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477000" y="645789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3"/>
              </a:rPr>
              <a:t>http://www.bharathtech.com/2012_02_01_archive.html</a:t>
            </a:r>
            <a:r>
              <a:rPr lang="en-US" sz="1000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200" y="2805723"/>
            <a:ext cx="5486400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-Resource usage is unsustainable</a:t>
            </a:r>
          </a:p>
          <a:p>
            <a:r>
              <a:rPr lang="en-US" sz="2000" dirty="0"/>
              <a:t>-Humans are depleting resources too quickly</a:t>
            </a:r>
          </a:p>
        </p:txBody>
      </p:sp>
    </p:spTree>
    <p:extLst>
      <p:ext uri="{BB962C8B-B14F-4D97-AF65-F5344CB8AC3E}">
        <p14:creationId xmlns:p14="http://schemas.microsoft.com/office/powerpoint/2010/main" val="256037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" y="6694521"/>
            <a:ext cx="70835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hlinkClick r:id="rId2"/>
              </a:rPr>
              <a:t>https://www.economist.com/graphic-detail/2021/09/28/children-born-today-are-likely-to-face-seven-times-more-extreme-weather-events-than-their-grandparents</a:t>
            </a:r>
            <a:r>
              <a:rPr lang="en-US" sz="700" dirty="0"/>
              <a:t> 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F7B38E8-6F80-4741-90B5-28ACC9B5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" y="0"/>
            <a:ext cx="8955756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76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71500"/>
            <a:ext cx="6553200" cy="11811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Maiandra GD" pitchFamily="34" charset="0"/>
              </a:rPr>
              <a:t>Glacial Melting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381000"/>
            <a:ext cx="8991600" cy="6092952"/>
          </a:xfrm>
        </p:spPr>
        <p:txBody>
          <a:bodyPr>
            <a:normAutofit/>
          </a:bodyPr>
          <a:lstStyle/>
          <a:p>
            <a:pPr marL="365760" lvl="1" indent="0">
              <a:buNone/>
            </a:pPr>
            <a:endParaRPr lang="en-US" sz="2600" dirty="0"/>
          </a:p>
          <a:p>
            <a:pPr>
              <a:buNone/>
            </a:pP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" y="3875852"/>
            <a:ext cx="6000513" cy="28901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9"/>
          <a:stretch/>
        </p:blipFill>
        <p:spPr>
          <a:xfrm>
            <a:off x="27562" y="635123"/>
            <a:ext cx="6000513" cy="29697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6D03A53D-DB99-135B-CAFF-13F7F4F1E8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08" t="40315" r="55433" b="37397"/>
          <a:stretch/>
        </p:blipFill>
        <p:spPr bwMode="auto">
          <a:xfrm>
            <a:off x="6058172" y="2133600"/>
            <a:ext cx="3085828" cy="2580356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0FA6E3-3A1C-97EE-10B4-5B0325F2E463}"/>
              </a:ext>
            </a:extLst>
          </p:cNvPr>
          <p:cNvSpPr txBox="1"/>
          <p:nvPr/>
        </p:nvSpPr>
        <p:spPr>
          <a:xfrm>
            <a:off x="6248400" y="4649996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https://www.economist.com/graphic-detail/2023/02/20/sea-ice-in-antarctica-is-at-its-lowest-ever-level-again</a:t>
            </a:r>
            <a:r>
              <a:rPr lang="en-US" sz="7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A60F9F-8CC6-7B2D-151D-2002CA7E0B65}"/>
              </a:ext>
            </a:extLst>
          </p:cNvPr>
          <p:cNvSpPr txBox="1"/>
          <p:nvPr/>
        </p:nvSpPr>
        <p:spPr>
          <a:xfrm>
            <a:off x="6058172" y="1733490"/>
            <a:ext cx="3058266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Maiandra GD" panose="020E0502030308020204" pitchFamily="34" charset="0"/>
              </a:rPr>
              <a:t>Antarctic Sea-Ice Extent</a:t>
            </a:r>
          </a:p>
        </p:txBody>
      </p:sp>
    </p:spTree>
    <p:extLst>
      <p:ext uri="{BB962C8B-B14F-4D97-AF65-F5344CB8AC3E}">
        <p14:creationId xmlns:p14="http://schemas.microsoft.com/office/powerpoint/2010/main" val="250406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6" y="-381000"/>
            <a:ext cx="8991600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Maiandra GD" pitchFamily="34" charset="0"/>
              </a:rPr>
              <a:t>Collective Good</a:t>
            </a:r>
            <a:endParaRPr lang="en-US" sz="2400" dirty="0">
              <a:latin typeface="Maiandra G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762000"/>
            <a:ext cx="8382000" cy="55595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/>
              <a:t>Shared resources</a:t>
            </a:r>
          </a:p>
          <a:p>
            <a:pPr lvl="1">
              <a:buFont typeface="Wingdings" pitchFamily="2" charset="2"/>
              <a:buChar char="v"/>
            </a:pPr>
            <a:r>
              <a:rPr lang="en-US" sz="2800" dirty="0"/>
              <a:t>Free riders</a:t>
            </a:r>
            <a:r>
              <a:rPr lang="en-US" sz="2800" dirty="0">
                <a:sym typeface="Wingdings" panose="05000000000000000000" pitchFamily="2" charset="2"/>
              </a:rPr>
              <a:t> tragedy of the commons</a:t>
            </a:r>
          </a:p>
          <a:p>
            <a:pPr lvl="1">
              <a:buFont typeface="Wingdings" pitchFamily="2" charset="2"/>
              <a:buChar char="v"/>
            </a:pPr>
            <a:r>
              <a:rPr lang="en-US" sz="2800" dirty="0">
                <a:sym typeface="Wingdings" panose="05000000000000000000" pitchFamily="2" charset="2"/>
              </a:rPr>
              <a:t>Transnational issue</a:t>
            </a:r>
            <a:endParaRPr lang="en-US" sz="2800" dirty="0"/>
          </a:p>
          <a:p>
            <a:pPr lvl="2">
              <a:buFont typeface="Wingdings" pitchFamily="2" charset="2"/>
              <a:buChar char="v"/>
            </a:pPr>
            <a:r>
              <a:rPr lang="en-US" sz="2600" dirty="0"/>
              <a:t> Space junk</a:t>
            </a:r>
          </a:p>
          <a:p>
            <a:pPr lvl="2">
              <a:buFont typeface="Wingdings" pitchFamily="2" charset="2"/>
              <a:buChar char="v"/>
            </a:pPr>
            <a:r>
              <a:rPr lang="en-US" sz="2600" dirty="0"/>
              <a:t> Tuna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/>
              <a:t>Sustainable development</a:t>
            </a:r>
            <a:endParaRPr lang="en-US" sz="2900" dirty="0"/>
          </a:p>
          <a:p>
            <a:pPr lvl="1">
              <a:buNone/>
            </a:pPr>
            <a:endParaRPr lang="en-US" sz="2900" dirty="0"/>
          </a:p>
          <a:p>
            <a:pPr lvl="1">
              <a:buFont typeface="Wingdings" pitchFamily="2" charset="2"/>
              <a:buChar char="v"/>
            </a:pPr>
            <a:endParaRPr lang="en-US" sz="29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366" y="3844583"/>
            <a:ext cx="4038600" cy="30134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3" y="3811927"/>
            <a:ext cx="4516897" cy="3013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71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715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Maiandra GD" pitchFamily="34" charset="0"/>
              </a:rPr>
              <a:t>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381000"/>
            <a:ext cx="8991600" cy="6092952"/>
          </a:xfrm>
        </p:spPr>
        <p:txBody>
          <a:bodyPr>
            <a:normAutofit/>
          </a:bodyPr>
          <a:lstStyle/>
          <a:p>
            <a:pPr marL="365760" lvl="1" indent="0">
              <a:buNone/>
            </a:pPr>
            <a:endParaRPr lang="en-US" sz="2600" dirty="0"/>
          </a:p>
          <a:p>
            <a:pPr>
              <a:buNone/>
            </a:pPr>
            <a:endParaRPr lang="en-US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" y="-21336"/>
            <a:ext cx="10201274" cy="737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7760" y="7043236"/>
            <a:ext cx="9052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hlinkClick r:id="rId3"/>
              </a:rPr>
              <a:t>http://www.economist.com/blogs/graphicdetail/2016/11/daily-chart14?cid1=cust%2Fddnew%2Fn%2Fn%2Fn%2F20161123n%2Fowned%2Fn%2Fn%2Fnwl%2Fn%2Fn%2FNA%2F8198389%2Femail&amp;etear=dailydispatch</a:t>
            </a:r>
            <a:r>
              <a:rPr lang="en-US" sz="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610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04800"/>
            <a:ext cx="8229600" cy="6169152"/>
          </a:xfrm>
        </p:spPr>
        <p:txBody>
          <a:bodyPr/>
          <a:lstStyle/>
          <a:p>
            <a:pPr marL="0" lvl="0" indent="0" algn="ctr">
              <a:buNone/>
            </a:pPr>
            <a:endParaRPr lang="en-US" sz="4000" dirty="0"/>
          </a:p>
          <a:p>
            <a:pPr marL="0" lvl="0" indent="0" algn="ctr">
              <a:buNone/>
            </a:pPr>
            <a:endParaRPr lang="en-US" sz="4000" dirty="0"/>
          </a:p>
          <a:p>
            <a:pPr marL="0" lvl="0" indent="0">
              <a:buNone/>
            </a:pPr>
            <a:r>
              <a:rPr lang="en-US" sz="4000" dirty="0"/>
              <a:t>How many single-use, disposable items do you use yesterday?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73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E1EB82-5F1D-462B-AEB0-CD5E7A7E1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1" t="2222" r="6573" b="5555"/>
          <a:stretch/>
        </p:blipFill>
        <p:spPr>
          <a:xfrm>
            <a:off x="986928" y="17518"/>
            <a:ext cx="7170144" cy="684048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CE90E1-8A2B-4259-B6B9-2121722CE647}"/>
              </a:ext>
            </a:extLst>
          </p:cNvPr>
          <p:cNvSpPr txBox="1"/>
          <p:nvPr/>
        </p:nvSpPr>
        <p:spPr>
          <a:xfrm>
            <a:off x="1828800" y="5105400"/>
            <a:ext cx="48006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hlinkClick r:id="rId3"/>
              </a:rPr>
              <a:t>https://theatlas.com/charts/SyPmBlTSZ</a:t>
            </a:r>
            <a:r>
              <a:rPr lang="en-US" sz="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4459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" y="6694521"/>
            <a:ext cx="47213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hlinkClick r:id="rId2"/>
              </a:rPr>
              <a:t>https://www.economist.com/graphic-detail/2018/03/06/only-9-of-the-worlds-plastic-is-recycled</a:t>
            </a:r>
            <a:r>
              <a:rPr lang="en-US" sz="700" dirty="0"/>
              <a:t>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4AAB9F1-586C-4774-9BD4-EFE3CDC34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28576"/>
            <a:ext cx="9144000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039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715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Maiandra GD" pitchFamily="34" charset="0"/>
              </a:rPr>
              <a:t>Your Impact on 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382524"/>
            <a:ext cx="8991600" cy="60929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/>
              <a:t>Personal consumption choices</a:t>
            </a:r>
          </a:p>
          <a:p>
            <a:pPr lvl="1">
              <a:buFont typeface="Wingdings" pitchFamily="2" charset="2"/>
              <a:buChar char="v"/>
            </a:pPr>
            <a:r>
              <a:rPr lang="en-US" sz="2600" dirty="0"/>
              <a:t>Consumer goods</a:t>
            </a:r>
          </a:p>
          <a:p>
            <a:pPr lvl="2">
              <a:buFont typeface="Wingdings" pitchFamily="2" charset="2"/>
              <a:buChar char="v"/>
            </a:pPr>
            <a:r>
              <a:rPr lang="en-US" sz="2600" dirty="0"/>
              <a:t>Source of products</a:t>
            </a:r>
          </a:p>
          <a:p>
            <a:pPr lvl="1">
              <a:buFont typeface="Wingdings" pitchFamily="2" charset="2"/>
              <a:buChar char="v"/>
            </a:pPr>
            <a:r>
              <a:rPr lang="en-US" sz="2600" dirty="0"/>
              <a:t>Food</a:t>
            </a:r>
          </a:p>
          <a:p>
            <a:pPr lvl="1">
              <a:buFont typeface="Wingdings" pitchFamily="2" charset="2"/>
              <a:buChar char="v"/>
            </a:pPr>
            <a:r>
              <a:rPr lang="en-US" sz="2600" dirty="0"/>
              <a:t>Waste link</a:t>
            </a:r>
          </a:p>
          <a:p>
            <a:pPr lvl="2">
              <a:buFont typeface="Wingdings" pitchFamily="2" charset="2"/>
              <a:buChar char="v"/>
            </a:pPr>
            <a:r>
              <a:rPr lang="en-US" sz="2300" dirty="0"/>
              <a:t>Reduce, reuse, repair, repurpose v. recycle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/>
              <a:t>Self-interests v. future survival</a:t>
            </a:r>
          </a:p>
          <a:p>
            <a:pPr marL="0" lvl="3" indent="0">
              <a:spcBef>
                <a:spcPts val="600"/>
              </a:spcBef>
              <a:buClr>
                <a:schemeClr val="accent1"/>
              </a:buClr>
              <a:buSzPct val="70000"/>
              <a:buNone/>
            </a:pPr>
            <a:r>
              <a:rPr lang="en-US" dirty="0">
                <a:latin typeface="Franklin Gothic Book" pitchFamily="34" charset="0"/>
              </a:rPr>
              <a:t>¤</a:t>
            </a:r>
            <a:endParaRPr lang="en-US" sz="2800" dirty="0"/>
          </a:p>
          <a:p>
            <a:pPr marL="0" indent="0">
              <a:buNone/>
            </a:pPr>
            <a:endParaRPr lang="en-US" sz="2900" dirty="0"/>
          </a:p>
          <a:p>
            <a:pPr>
              <a:buFont typeface="Wingdings" pitchFamily="2" charset="2"/>
              <a:buChar char="v"/>
            </a:pPr>
            <a:endParaRPr lang="en-US" sz="2900" dirty="0"/>
          </a:p>
          <a:p>
            <a:pPr marL="365760" lvl="1" indent="0">
              <a:buNone/>
            </a:pPr>
            <a:endParaRPr lang="en-US" sz="2600" dirty="0"/>
          </a:p>
          <a:p>
            <a:pPr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5B5DD7-647E-44C8-A305-6B0A08360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707892"/>
            <a:ext cx="4953000" cy="307390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8401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715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Maiandra GD" pitchFamily="34" charset="0"/>
              </a:rPr>
              <a:t>Environment 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381000"/>
            <a:ext cx="8991600" cy="6092952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800" dirty="0"/>
          </a:p>
          <a:p>
            <a:pPr>
              <a:buFont typeface="Wingdings" pitchFamily="2" charset="2"/>
              <a:buChar char="v"/>
            </a:pPr>
            <a:r>
              <a:rPr lang="en-US" sz="2800" dirty="0"/>
              <a:t>Collective good</a:t>
            </a:r>
          </a:p>
          <a:p>
            <a:pPr lvl="1">
              <a:buFont typeface="Wingdings" pitchFamily="2" charset="2"/>
              <a:buChar char="v"/>
            </a:pPr>
            <a:r>
              <a:rPr lang="en-US" sz="2500" dirty="0"/>
              <a:t>Multifaceted, transnational issue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/>
              <a:t>Recent int’l interest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/>
              <a:t>Main actors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/>
              <a:t>Personal consumption choices</a:t>
            </a:r>
          </a:p>
          <a:p>
            <a:pPr lvl="1">
              <a:buFont typeface="Wingdings" pitchFamily="2" charset="2"/>
              <a:buChar char="v"/>
            </a:pPr>
            <a:r>
              <a:rPr lang="en-US" sz="2500" dirty="0"/>
              <a:t>‘Low-hanging fruit’ changes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/>
              <a:t>Self-interests v. future survival</a:t>
            </a:r>
          </a:p>
          <a:p>
            <a:pPr lvl="1">
              <a:buFont typeface="Wingdings" pitchFamily="2" charset="2"/>
              <a:buChar char="v"/>
            </a:pPr>
            <a:r>
              <a:rPr lang="en-US" sz="2500" dirty="0"/>
              <a:t>Need for int’l cooperation v. </a:t>
            </a:r>
            <a:r>
              <a:rPr lang="en-US" sz="2500" dirty="0" err="1"/>
              <a:t>st.</a:t>
            </a:r>
            <a:r>
              <a:rPr lang="en-US" sz="2500" dirty="0"/>
              <a:t> sovereignty</a:t>
            </a:r>
          </a:p>
          <a:p>
            <a:pPr marL="0" lvl="3" indent="0">
              <a:spcBef>
                <a:spcPts val="600"/>
              </a:spcBef>
              <a:buClr>
                <a:schemeClr val="accent1"/>
              </a:buClr>
              <a:buSzPct val="70000"/>
              <a:buNone/>
            </a:pPr>
            <a:r>
              <a:rPr lang="en-US" dirty="0">
                <a:latin typeface="Franklin Gothic Book" pitchFamily="34" charset="0"/>
              </a:rPr>
              <a:t>¤</a:t>
            </a:r>
            <a:endParaRPr lang="en-US" sz="2800" dirty="0"/>
          </a:p>
          <a:p>
            <a:pPr marL="0" indent="0">
              <a:buNone/>
            </a:pPr>
            <a:endParaRPr lang="en-US" sz="2900" dirty="0"/>
          </a:p>
          <a:p>
            <a:pPr>
              <a:buFont typeface="Wingdings" pitchFamily="2" charset="2"/>
              <a:buChar char="v"/>
            </a:pPr>
            <a:endParaRPr lang="en-US" sz="2900" dirty="0"/>
          </a:p>
          <a:p>
            <a:pPr marL="365760" lvl="1" indent="0">
              <a:buNone/>
            </a:pPr>
            <a:endParaRPr lang="en-US" sz="2600" dirty="0"/>
          </a:p>
          <a:p>
            <a:pPr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3877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745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04800"/>
            <a:ext cx="7467600" cy="6169152"/>
          </a:xfrm>
        </p:spPr>
        <p:txBody>
          <a:bodyPr/>
          <a:lstStyle/>
          <a:p>
            <a:pPr marL="0" lvl="0" indent="0" algn="ctr">
              <a:buNone/>
            </a:pPr>
            <a:endParaRPr lang="en-US" sz="4000" dirty="0"/>
          </a:p>
          <a:p>
            <a:pPr marL="0" lvl="0" indent="0" algn="ctr">
              <a:buNone/>
            </a:pPr>
            <a:endParaRPr lang="en-US" sz="4000" dirty="0"/>
          </a:p>
          <a:p>
            <a:pPr marL="0" lvl="0" indent="0" algn="ctr">
              <a:buNone/>
            </a:pPr>
            <a:r>
              <a:rPr lang="en-US" sz="4400" dirty="0"/>
              <a:t>How many </a:t>
            </a:r>
            <a:r>
              <a:rPr lang="en-US" sz="4400" dirty="0">
                <a:hlinkClick r:id="rId2"/>
              </a:rPr>
              <a:t>paper towels</a:t>
            </a:r>
            <a:r>
              <a:rPr lang="en-US" sz="4400" dirty="0"/>
              <a:t> do you use to dry your hands?</a:t>
            </a:r>
          </a:p>
          <a:p>
            <a:pPr marL="0" lvl="0" indent="0" algn="ctr">
              <a:buNone/>
            </a:pPr>
            <a:endParaRPr lang="en-US" sz="4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508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52400"/>
            <a:ext cx="74676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Maiandra GD" pitchFamily="34" charset="0"/>
              </a:rPr>
              <a:t>The Beginning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19200"/>
            <a:ext cx="4648200" cy="517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When did people</a:t>
            </a:r>
            <a:br>
              <a:rPr lang="en-US" sz="3200" dirty="0"/>
            </a:br>
            <a:r>
              <a:rPr lang="en-US" sz="3200" dirty="0"/>
              <a:t>start to care?</a:t>
            </a:r>
          </a:p>
          <a:p>
            <a:r>
              <a:rPr lang="en-US" sz="3100" dirty="0"/>
              <a:t>Materialism v. post-materialism </a:t>
            </a:r>
          </a:p>
          <a:p>
            <a:r>
              <a:rPr lang="en-US" sz="3100" dirty="0"/>
              <a:t>2021 Global Climate Strikes </a:t>
            </a:r>
            <a:r>
              <a:rPr lang="en-US" dirty="0">
                <a:hlinkClick r:id="rId2"/>
              </a:rPr>
              <a:t>link</a:t>
            </a:r>
            <a:endParaRPr lang="en-US" sz="3100" dirty="0"/>
          </a:p>
          <a:p>
            <a:pPr marL="174625" lvl="3" indent="0">
              <a:spcBef>
                <a:spcPts val="600"/>
              </a:spcBef>
              <a:buClr>
                <a:srgbClr val="A5B592"/>
              </a:buClr>
              <a:buSzPct val="70000"/>
              <a:buNone/>
            </a:pPr>
            <a:r>
              <a:rPr lang="en-US" dirty="0">
                <a:solidFill>
                  <a:srgbClr val="A5B592">
                    <a:lumMod val="60000"/>
                    <a:lumOff val="40000"/>
                  </a:srgbClr>
                </a:solidFill>
                <a:latin typeface="Franklin Gothic Book" pitchFamily="34" charset="0"/>
              </a:rPr>
              <a:t>¤</a:t>
            </a:r>
            <a:endParaRPr lang="en-US" sz="2800" dirty="0">
              <a:solidFill>
                <a:srgbClr val="A5B592">
                  <a:lumMod val="60000"/>
                  <a:lumOff val="40000"/>
                </a:srgbClr>
              </a:solidFill>
            </a:endParaRP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838200"/>
            <a:ext cx="45795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91600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Maiandra GD" pitchFamily="34" charset="0"/>
              </a:rPr>
              <a:t>Brief History: NGOs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66800"/>
            <a:ext cx="8229600" cy="5407152"/>
          </a:xfrm>
        </p:spPr>
        <p:txBody>
          <a:bodyPr>
            <a:normAutofit/>
          </a:bodyPr>
          <a:lstStyle/>
          <a:p>
            <a:pPr marL="347663" indent="-347663">
              <a:buFont typeface="Wingdings" pitchFamily="2" charset="2"/>
              <a:buChar char="v"/>
            </a:pPr>
            <a:r>
              <a:rPr lang="en-US" sz="3200" dirty="0"/>
              <a:t>World Wildlife Fund (WWF) </a:t>
            </a:r>
            <a:r>
              <a:rPr lang="en-US" dirty="0"/>
              <a:t>(1960)</a:t>
            </a:r>
          </a:p>
          <a:p>
            <a:pPr marL="347663" lvl="0" indent="-347663">
              <a:buClr>
                <a:srgbClr val="A5B592"/>
              </a:buClr>
              <a:buFont typeface="Wingdings" pitchFamily="2" charset="2"/>
              <a:buChar char="v"/>
            </a:pPr>
            <a:r>
              <a:rPr lang="en-US" sz="3200" dirty="0">
                <a:solidFill>
                  <a:prstClr val="black"/>
                </a:solidFill>
              </a:rPr>
              <a:t>Earth Day </a:t>
            </a:r>
            <a:r>
              <a:rPr lang="en-US" dirty="0">
                <a:solidFill>
                  <a:prstClr val="black"/>
                </a:solidFill>
              </a:rPr>
              <a:t>(1970)</a:t>
            </a:r>
          </a:p>
          <a:p>
            <a:pPr lvl="0">
              <a:buClr>
                <a:srgbClr val="A5B592"/>
              </a:buClr>
              <a:buFont typeface="Wingdings" pitchFamily="2" charset="2"/>
              <a:buChar char="v"/>
            </a:pPr>
            <a:r>
              <a:rPr lang="en-US" sz="3200" dirty="0">
                <a:solidFill>
                  <a:prstClr val="black"/>
                </a:solidFill>
              </a:rPr>
              <a:t> Greenpeace </a:t>
            </a:r>
            <a:r>
              <a:rPr lang="en-US" dirty="0">
                <a:solidFill>
                  <a:prstClr val="black"/>
                </a:solidFill>
              </a:rPr>
              <a:t>(1971)</a:t>
            </a:r>
          </a:p>
          <a:p>
            <a:pPr lvl="0">
              <a:buClr>
                <a:srgbClr val="A5B592"/>
              </a:buClr>
              <a:buFont typeface="Wingdings" pitchFamily="2" charset="2"/>
              <a:buChar char="v"/>
            </a:pPr>
            <a:r>
              <a:rPr lang="en-US" sz="3200" b="1" dirty="0">
                <a:solidFill>
                  <a:prstClr val="black"/>
                </a:solidFill>
              </a:rPr>
              <a:t> </a:t>
            </a:r>
            <a:r>
              <a:rPr lang="en-US" sz="3200" dirty="0" err="1">
                <a:solidFill>
                  <a:prstClr val="black"/>
                </a:solidFill>
              </a:rPr>
              <a:t>EarthWatch</a:t>
            </a:r>
            <a:r>
              <a:rPr lang="en-US" sz="3200" dirty="0">
                <a:solidFill>
                  <a:prstClr val="black"/>
                </a:solidFill>
              </a:rPr>
              <a:t> Institute </a:t>
            </a:r>
            <a:r>
              <a:rPr lang="en-US" dirty="0">
                <a:solidFill>
                  <a:prstClr val="black"/>
                </a:solidFill>
              </a:rPr>
              <a:t>(1971)</a:t>
            </a:r>
            <a:endParaRPr lang="en-US" sz="3200" dirty="0">
              <a:solidFill>
                <a:prstClr val="black"/>
              </a:solidFill>
            </a:endParaRPr>
          </a:p>
          <a:p>
            <a:pPr lvl="0">
              <a:buClr>
                <a:srgbClr val="A5B592"/>
              </a:buClr>
              <a:buFont typeface="Wingdings" pitchFamily="2" charset="2"/>
              <a:buChar char="v"/>
            </a:pPr>
            <a:endParaRPr lang="en-US" dirty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None/>
            </a:pPr>
            <a:endParaRPr lang="en-US" sz="3200" dirty="0"/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10667" r="11111"/>
          <a:stretch>
            <a:fillRect/>
          </a:stretch>
        </p:blipFill>
        <p:spPr bwMode="auto">
          <a:xfrm>
            <a:off x="6477000" y="1676400"/>
            <a:ext cx="2125435" cy="270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605528"/>
            <a:ext cx="3086911" cy="21336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r="23656"/>
          <a:stretch>
            <a:fillRect/>
          </a:stretch>
        </p:blipFill>
        <p:spPr bwMode="auto">
          <a:xfrm>
            <a:off x="182880" y="3733800"/>
            <a:ext cx="5377596" cy="25906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745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04800"/>
            <a:ext cx="7467600" cy="6169152"/>
          </a:xfrm>
        </p:spPr>
        <p:txBody>
          <a:bodyPr/>
          <a:lstStyle/>
          <a:p>
            <a:pPr marL="0" lvl="0" indent="0" algn="ctr">
              <a:buNone/>
            </a:pPr>
            <a:endParaRPr lang="en-US" sz="4000" dirty="0"/>
          </a:p>
          <a:p>
            <a:pPr marL="0" lvl="0" indent="0" algn="ctr">
              <a:buNone/>
            </a:pPr>
            <a:endParaRPr lang="en-US" sz="4000" dirty="0"/>
          </a:p>
          <a:p>
            <a:pPr marL="0" lvl="0" indent="0" algn="ctr">
              <a:buNone/>
            </a:pPr>
            <a:r>
              <a:rPr lang="en-US" sz="4400" dirty="0"/>
              <a:t>Which is less harsh on the </a:t>
            </a:r>
            <a:r>
              <a:rPr lang="en-US" sz="4400" dirty="0">
                <a:hlinkClick r:id="rId2"/>
              </a:rPr>
              <a:t>environment</a:t>
            </a:r>
            <a:r>
              <a:rPr lang="en-US" sz="4400" dirty="0"/>
              <a:t>?</a:t>
            </a:r>
          </a:p>
          <a:p>
            <a:pPr marL="0" lvl="0" indent="0" algn="ctr">
              <a:buNone/>
            </a:pPr>
            <a:r>
              <a:rPr lang="en-US" sz="4400" dirty="0"/>
              <a:t>a) Paper bags</a:t>
            </a:r>
          </a:p>
          <a:p>
            <a:pPr marL="0" lvl="0" indent="0" algn="ctr">
              <a:buNone/>
            </a:pPr>
            <a:r>
              <a:rPr lang="en-US" sz="4400" dirty="0"/>
              <a:t>b) Plastic bags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267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12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52400"/>
            <a:ext cx="8686800" cy="6705600"/>
          </a:xfrm>
        </p:spPr>
        <p:txBody>
          <a:bodyPr/>
          <a:lstStyle/>
          <a:p>
            <a:pPr marL="0" lvl="0" indent="0">
              <a:buNone/>
            </a:pPr>
            <a:r>
              <a:rPr lang="en-US" sz="4400" dirty="0"/>
              <a:t>Plastic Bags- </a:t>
            </a:r>
            <a:r>
              <a:rPr lang="en-US" sz="4000" dirty="0"/>
              <a:t>80% people choose</a:t>
            </a:r>
            <a:endParaRPr lang="en-US" sz="4400" dirty="0"/>
          </a:p>
          <a:p>
            <a:pPr lvl="1"/>
            <a:r>
              <a:rPr lang="en-US" sz="4100" dirty="0"/>
              <a:t>Circle globe 63 times</a:t>
            </a:r>
          </a:p>
          <a:p>
            <a:pPr lvl="1"/>
            <a:r>
              <a:rPr lang="en-US" sz="4100" dirty="0"/>
              <a:t>1-3% recycled</a:t>
            </a:r>
          </a:p>
          <a:p>
            <a:pPr marL="0" lvl="0" indent="0">
              <a:buNone/>
            </a:pPr>
            <a:r>
              <a:rPr lang="en-US" sz="4400" dirty="0"/>
              <a:t>Paper Bags- </a:t>
            </a:r>
            <a:r>
              <a:rPr lang="en-US" sz="4000" dirty="0"/>
              <a:t>20 % people choose</a:t>
            </a:r>
            <a:endParaRPr lang="en-US" sz="4400" dirty="0"/>
          </a:p>
          <a:p>
            <a:pPr lvl="1"/>
            <a:r>
              <a:rPr lang="en-US" sz="4100" dirty="0"/>
              <a:t>14 M trees/</a:t>
            </a:r>
            <a:r>
              <a:rPr lang="en-US" sz="4100" dirty="0" err="1"/>
              <a:t>yr</a:t>
            </a:r>
            <a:endParaRPr lang="en-US" sz="4100" dirty="0"/>
          </a:p>
          <a:p>
            <a:pPr lvl="1"/>
            <a:r>
              <a:rPr lang="en-US" sz="4100" dirty="0"/>
              <a:t>10-15% recycled</a:t>
            </a:r>
          </a:p>
          <a:p>
            <a:pPr marL="365760" lvl="1" indent="0">
              <a:buNone/>
            </a:pPr>
            <a:r>
              <a:rPr lang="en-US" sz="4100" dirty="0">
                <a:hlinkClick r:id="rId2"/>
              </a:rPr>
              <a:t>Best options</a:t>
            </a:r>
            <a:r>
              <a:rPr lang="en-US" sz="4100" dirty="0"/>
              <a:t>: Reusable or no bag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9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CB29D3FD-E494-4B1F-960A-28220AB7F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2"/>
          <a:stretch/>
        </p:blipFill>
        <p:spPr>
          <a:xfrm>
            <a:off x="732006" y="1"/>
            <a:ext cx="7679987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76600" y="6705599"/>
            <a:ext cx="5334000" cy="304800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800" dirty="0">
                <a:hlinkClick r:id="rId4"/>
              </a:rPr>
              <a:t>https://files.qssupplies.co.uk/world-toilet-paper-visualised/07_Loo-dicrous-Loo-Roll_World-Map_miles.png</a:t>
            </a:r>
            <a:r>
              <a:rPr lang="en-US" sz="8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650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3313</TotalTime>
  <Words>969</Words>
  <Application>Microsoft Office PowerPoint</Application>
  <PresentationFormat>On-screen Show (4:3)</PresentationFormat>
  <Paragraphs>227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Calibri</vt:lpstr>
      <vt:lpstr>Century Schoolbook</vt:lpstr>
      <vt:lpstr>Franklin Gothic Book</vt:lpstr>
      <vt:lpstr>Maiandra GD</vt:lpstr>
      <vt:lpstr>Wingdings</vt:lpstr>
      <vt:lpstr>Wingdings 2</vt:lpstr>
      <vt:lpstr>Oriel</vt:lpstr>
      <vt:lpstr>PowerPoint Presentation</vt:lpstr>
      <vt:lpstr>Managing the Environment</vt:lpstr>
      <vt:lpstr>Collective Good</vt:lpstr>
      <vt:lpstr>PowerPoint Presentation</vt:lpstr>
      <vt:lpstr>The Beginning</vt:lpstr>
      <vt:lpstr>Brief History: NGOs </vt:lpstr>
      <vt:lpstr>PowerPoint Presentation</vt:lpstr>
      <vt:lpstr>PowerPoint Presentation</vt:lpstr>
      <vt:lpstr>PowerPoint Presentation</vt:lpstr>
      <vt:lpstr>Brief History: MNCs </vt:lpstr>
      <vt:lpstr>Fast Fashion</vt:lpstr>
      <vt:lpstr>Value v. Cost</vt:lpstr>
      <vt:lpstr>Brief History: IGOs </vt:lpstr>
      <vt:lpstr>Achieving Security</vt:lpstr>
      <vt:lpstr>Brief History: IGOs </vt:lpstr>
      <vt:lpstr>PowerPoint Presentation</vt:lpstr>
      <vt:lpstr>PowerPoint Presentation</vt:lpstr>
      <vt:lpstr>Great Plastic  Garbage Patch link</vt:lpstr>
      <vt:lpstr>PowerPoint Presentation</vt:lpstr>
      <vt:lpstr>PowerPoint Presentation</vt:lpstr>
      <vt:lpstr>Food Waste Facts: US</vt:lpstr>
      <vt:lpstr>Dietary Choices</vt:lpstr>
      <vt:lpstr>PowerPoint Presentation</vt:lpstr>
      <vt:lpstr>PowerPoint Presentation</vt:lpstr>
      <vt:lpstr>PowerPoint Presentation</vt:lpstr>
      <vt:lpstr>PowerPoint Presentation</vt:lpstr>
      <vt:lpstr>The Future</vt:lpstr>
      <vt:lpstr>PowerPoint Presentation</vt:lpstr>
      <vt:lpstr>Glacial Melting</vt:lpstr>
      <vt:lpstr>The Future</vt:lpstr>
      <vt:lpstr>PowerPoint Presentation</vt:lpstr>
      <vt:lpstr>PowerPoint Presentation</vt:lpstr>
      <vt:lpstr>PowerPoint Presentation</vt:lpstr>
      <vt:lpstr>Your Impact on the Future</vt:lpstr>
      <vt:lpstr>Environment Recap</vt:lpstr>
    </vt:vector>
  </TitlesOfParts>
  <Company>Northern Kentucky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Kimberly Weir</dc:creator>
  <cp:lastModifiedBy>Kimberly Weir</cp:lastModifiedBy>
  <cp:revision>278</cp:revision>
  <dcterms:created xsi:type="dcterms:W3CDTF">2012-04-05T20:14:55Z</dcterms:created>
  <dcterms:modified xsi:type="dcterms:W3CDTF">2023-10-31T20:33:35Z</dcterms:modified>
</cp:coreProperties>
</file>