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2" r:id="rId2"/>
    <p:sldId id="328" r:id="rId3"/>
    <p:sldId id="342" r:id="rId4"/>
    <p:sldId id="314" r:id="rId5"/>
    <p:sldId id="388" r:id="rId6"/>
    <p:sldId id="386" r:id="rId7"/>
    <p:sldId id="3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20" autoAdjust="0"/>
  </p:normalViewPr>
  <p:slideViewPr>
    <p:cSldViewPr>
      <p:cViewPr varScale="1">
        <p:scale>
          <a:sx n="63" d="100"/>
          <a:sy n="63" d="100"/>
        </p:scale>
        <p:origin x="78" y="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954D0-3588-4557-9394-07120D30FD3A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93FF-C03C-4048-993C-CEE575CC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A35DDD-2161-4947-8D1E-8967C1EA81C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DCA453-6E04-404C-951C-6EF16DCB1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embassy.gov/" TargetMode="External"/><Relationship Id="rId7" Type="http://schemas.openxmlformats.org/officeDocument/2006/relationships/hyperlink" Target="https://www.aljazeera.com/news/2020/09/breaking-taboo-uae-bahrain-sign-deals-israel-200915143203968.html" TargetMode="External"/><Relationship Id="rId2" Type="http://schemas.openxmlformats.org/officeDocument/2006/relationships/hyperlink" Target="https://www.youtube.com/watch?v=mlWmJt8O8K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www.ibtimes.co.uk/opec-agrees-cut-oil-production-by-1-2m-barrels-per-day-1594255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inbowfund.org/landmine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Diplomacy </a:t>
            </a:r>
            <a:br>
              <a:rPr lang="en-US" sz="5400" dirty="0"/>
            </a:br>
            <a:r>
              <a:rPr lang="en-US" sz="5400" dirty="0"/>
              <a:t>&amp; </a:t>
            </a:r>
            <a:br>
              <a:rPr lang="en-US" sz="5400" dirty="0"/>
            </a:br>
            <a:r>
              <a:rPr lang="en-US" sz="5400" dirty="0"/>
              <a:t>Negotiation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0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Maiandra GD" pitchFamily="34" charset="0"/>
              </a:rPr>
              <a:t>Its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7467600" cy="6172200"/>
          </a:xfrm>
        </p:spPr>
        <p:txBody>
          <a:bodyPr>
            <a:normAutofit/>
          </a:bodyPr>
          <a:lstStyle/>
          <a:p>
            <a:pPr marL="347663" indent="-347663"/>
            <a:r>
              <a:rPr lang="en-US" sz="2800" dirty="0">
                <a:latin typeface="Abadi" panose="020B0604020104020204" pitchFamily="34" charset="0"/>
              </a:rPr>
              <a:t>Modern era began</a:t>
            </a:r>
          </a:p>
          <a:p>
            <a:pPr marL="576263" lvl="2" indent="-228600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Treaty of Versailles, 1919 </a:t>
            </a:r>
          </a:p>
          <a:p>
            <a:pPr marL="347663" indent="-347663"/>
            <a:r>
              <a:rPr lang="en-US" sz="2800" dirty="0">
                <a:latin typeface="Abadi" panose="020B0604020104020204" pitchFamily="34" charset="0"/>
              </a:rPr>
              <a:t>Objective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Promote/preserve self-interest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  <a:hlinkClick r:id="rId2"/>
              </a:rPr>
              <a:t>OPEC oil cartel</a:t>
            </a:r>
            <a:endParaRPr lang="en-US" sz="2600" dirty="0">
              <a:latin typeface="Abadi" panose="020B0604020104020204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Saudi Arabia v. Iran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OPEC+ Russia</a:t>
            </a:r>
          </a:p>
          <a:p>
            <a:pPr marL="347663" indent="-347663"/>
            <a:r>
              <a:rPr lang="en-US" sz="2800" dirty="0">
                <a:latin typeface="Abadi" panose="020B0604020104020204" pitchFamily="34" charset="0"/>
              </a:rPr>
              <a:t>Formal relations </a:t>
            </a:r>
            <a:r>
              <a:rPr lang="en-US" sz="2800" dirty="0" err="1">
                <a:latin typeface="Abadi" panose="020B0604020104020204" pitchFamily="34" charset="0"/>
              </a:rPr>
              <a:t>bt.</a:t>
            </a:r>
            <a:r>
              <a:rPr lang="en-US" sz="2800" dirty="0">
                <a:latin typeface="Abadi" panose="020B0604020104020204" pitchFamily="34" charset="0"/>
              </a:rPr>
              <a:t>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Must be sovereign to engage</a:t>
            </a:r>
          </a:p>
          <a:p>
            <a:pPr marL="1033463" lvl="2" indent="-301625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Head of government is chief diplomat</a:t>
            </a:r>
          </a:p>
          <a:p>
            <a:pPr marL="1033463" lvl="2" indent="-301625">
              <a:buFont typeface="Courier New" panose="02070309020205020404" pitchFamily="49" charset="0"/>
              <a:buChar char="o"/>
            </a:pPr>
            <a:r>
              <a:rPr lang="en-US" sz="2600" dirty="0">
                <a:latin typeface="Abadi" panose="020B0604020104020204" pitchFamily="34" charset="0"/>
              </a:rPr>
              <a:t>Recognize with an </a:t>
            </a:r>
            <a:r>
              <a:rPr lang="en-US" sz="2600" b="1" dirty="0">
                <a:latin typeface="Abadi" panose="020B0604020104020204" pitchFamily="34" charset="0"/>
                <a:hlinkClick r:id="rId3"/>
              </a:rPr>
              <a:t>Embassy</a:t>
            </a:r>
            <a:endParaRPr lang="en-US" sz="2600" dirty="0">
              <a:latin typeface="Abadi" panose="020B0604020104020204" pitchFamily="34" charset="0"/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1800" dirty="0">
                <a:latin typeface="Franklin Gothic Book" pitchFamily="34" charset="0"/>
              </a:rPr>
              <a:t>¤</a:t>
            </a:r>
          </a:p>
          <a:p>
            <a:pPr marL="514350" indent="-514350"/>
            <a:endParaRPr lang="en-US" sz="2800" dirty="0">
              <a:latin typeface="Franklin Gothic Book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81600" y="76200"/>
            <a:ext cx="4021836" cy="2438400"/>
            <a:chOff x="5791200" y="533400"/>
            <a:chExt cx="3361945" cy="213545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87"/>
            <a:stretch/>
          </p:blipFill>
          <p:spPr bwMode="auto">
            <a:xfrm>
              <a:off x="5791200" y="533400"/>
              <a:ext cx="3235925" cy="2133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791200" y="2484191"/>
              <a:ext cx="336194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hlinkClick r:id="rId5"/>
                </a:rPr>
                <a:t>http://www.ibtimes.co.uk/opec-agrees-cut-oil-production-by-1-2m-barrels-per-day-1594255</a:t>
              </a:r>
              <a:r>
                <a:rPr lang="en-US" sz="600" dirty="0"/>
                <a:t> 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620" y="2837137"/>
            <a:ext cx="3942596" cy="22177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072504" y="4721123"/>
            <a:ext cx="4130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hlinkClick r:id="rId7"/>
              </a:rPr>
              <a:t>https://www.aljazeera.com/news/2020/09/breaking-taboo-uae-bahrain-sign-deals-israel-200915143203968.html</a:t>
            </a:r>
            <a:r>
              <a:rPr lang="en-US" sz="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52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Negotiation Environments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Maiandra GD" pitchFamily="34" charset="0"/>
              </a:rPr>
              <a:t>Negotiation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6248400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endParaRPr lang="en-US" sz="2800" dirty="0">
              <a:latin typeface="Abadi" panose="020B0604020104020204" pitchFamily="34" charset="0"/>
            </a:endParaRPr>
          </a:p>
          <a:p>
            <a:pPr marL="342900" indent="-342900"/>
            <a:r>
              <a:rPr lang="en-US" sz="2800" dirty="0">
                <a:latin typeface="Abadi" panose="020B0604020104020204" pitchFamily="34" charset="0"/>
              </a:rPr>
              <a:t>Hostile Diplomacy</a:t>
            </a:r>
          </a:p>
          <a:p>
            <a:pPr marL="571500" lvl="1" indent="-273050"/>
            <a:r>
              <a:rPr lang="en-US" sz="2600" dirty="0">
                <a:latin typeface="Abadi" panose="020B0604020104020204" pitchFamily="34" charset="0"/>
              </a:rPr>
              <a:t>Armed/potential armed</a:t>
            </a:r>
          </a:p>
          <a:p>
            <a:pPr marL="571500" lvl="1" indent="-273050"/>
            <a:r>
              <a:rPr lang="en-US" sz="2600" dirty="0">
                <a:latin typeface="Abadi" panose="020B0604020104020204" pitchFamily="34" charset="0"/>
              </a:rPr>
              <a:t>Yemen</a:t>
            </a:r>
          </a:p>
          <a:p>
            <a:pPr marL="285750" indent="-285750"/>
            <a:r>
              <a:rPr lang="en-US" sz="2800" dirty="0">
                <a:latin typeface="Abadi" panose="020B0604020104020204" pitchFamily="34" charset="0"/>
              </a:rPr>
              <a:t>Adversarial Diplomacy</a:t>
            </a:r>
          </a:p>
          <a:p>
            <a:pPr marL="571500" lvl="1" indent="-285750"/>
            <a:r>
              <a:rPr lang="en-US" sz="2600" dirty="0">
                <a:latin typeface="Abadi" panose="020B0604020104020204" pitchFamily="34" charset="0"/>
              </a:rPr>
              <a:t>Little chance of conflict</a:t>
            </a:r>
          </a:p>
          <a:p>
            <a:pPr marL="571500" lvl="1" indent="-285750"/>
            <a:r>
              <a:rPr lang="en-US" sz="2600" dirty="0">
                <a:latin typeface="Abadi" panose="020B0604020104020204" pitchFamily="34" charset="0"/>
              </a:rPr>
              <a:t>AUKUS</a:t>
            </a:r>
          </a:p>
          <a:p>
            <a:pPr marL="285750" indent="-285750"/>
            <a:r>
              <a:rPr lang="en-US" sz="2800" dirty="0">
                <a:latin typeface="Abadi" panose="020B0604020104020204" pitchFamily="34" charset="0"/>
              </a:rPr>
              <a:t>Coalition Diplomacy</a:t>
            </a:r>
          </a:p>
          <a:p>
            <a:pPr marL="514350" lvl="1" indent="-273050"/>
            <a:r>
              <a:rPr lang="en-US" sz="2600" dirty="0">
                <a:latin typeface="Abadi" panose="020B0604020104020204" pitchFamily="34" charset="0"/>
              </a:rPr>
              <a:t>Cooperation to solve issue</a:t>
            </a:r>
          </a:p>
          <a:p>
            <a:pPr marL="514350" lvl="1" indent="-273050"/>
            <a:r>
              <a:rPr lang="en-US" sz="2600" dirty="0">
                <a:latin typeface="Abadi" panose="020B0604020104020204" pitchFamily="34" charset="0"/>
              </a:rPr>
              <a:t>Arms Trade Treaty</a:t>
            </a:r>
          </a:p>
          <a:p>
            <a:pPr marL="285750" indent="-285750"/>
            <a:r>
              <a:rPr lang="en-US" sz="2800" dirty="0">
                <a:latin typeface="Abadi" panose="020B0604020104020204" pitchFamily="34" charset="0"/>
              </a:rPr>
              <a:t>Mediation Diplomacy</a:t>
            </a:r>
          </a:p>
          <a:p>
            <a:pPr marL="457200" lvl="1" indent="-273050"/>
            <a:r>
              <a:rPr lang="en-US" sz="2600" dirty="0">
                <a:latin typeface="Abadi" panose="020B0604020104020204" pitchFamily="34" charset="0"/>
              </a:rPr>
              <a:t>3rd party in stalemate</a:t>
            </a:r>
          </a:p>
          <a:p>
            <a:pPr marL="400050" lvl="1" indent="-273050"/>
            <a:r>
              <a:rPr lang="en-US" sz="2600" dirty="0">
                <a:latin typeface="Abadi" panose="020B0604020104020204" pitchFamily="34" charset="0"/>
              </a:rPr>
              <a:t>Iran</a:t>
            </a:r>
            <a:endParaRPr lang="en-US" sz="2800" b="1" dirty="0">
              <a:latin typeface="Abadi" panose="020B0604020104020204" pitchFamily="34" charset="0"/>
            </a:endParaRPr>
          </a:p>
          <a:p>
            <a:pPr marL="739775" indent="0">
              <a:buNone/>
            </a:pPr>
            <a:r>
              <a:rPr lang="en-US" sz="2800" b="1" dirty="0">
                <a:latin typeface="Abadi" panose="020B0604020104020204" pitchFamily="34" charset="0"/>
              </a:rPr>
              <a:t>Other examples?</a:t>
            </a:r>
            <a:endParaRPr lang="en-US" sz="2800" dirty="0">
              <a:latin typeface="Abadi" panose="020B0604020104020204" pitchFamily="34" charset="0"/>
            </a:endParaRPr>
          </a:p>
          <a:p>
            <a:pPr marL="457200" indent="-273050"/>
            <a:r>
              <a:rPr lang="en-US" sz="2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Peloponnesian War</a:t>
            </a:r>
          </a:p>
          <a:p>
            <a:pPr marL="822960" lvl="1" indent="-273050"/>
            <a:r>
              <a:rPr lang="en-US" sz="2500" dirty="0">
                <a:latin typeface="Abadi" panose="020B0604020104020204" pitchFamily="34" charset="0"/>
              </a:rPr>
              <a:t>Hostile</a:t>
            </a:r>
          </a:p>
          <a:p>
            <a:pPr marL="457200" indent="-273050"/>
            <a:r>
              <a:rPr lang="en-US" sz="2800" dirty="0">
                <a:latin typeface="Abadi" panose="020B0604020104020204" pitchFamily="34" charset="0"/>
              </a:rPr>
              <a:t>Outer space issues</a:t>
            </a:r>
          </a:p>
          <a:p>
            <a:pPr marL="800100" lvl="1" indent="-273050"/>
            <a:r>
              <a:rPr lang="en-US" sz="2600" dirty="0">
                <a:latin typeface="Abadi" panose="020B0604020104020204" pitchFamily="34" charset="0"/>
              </a:rPr>
              <a:t>Coalition</a:t>
            </a:r>
          </a:p>
          <a:p>
            <a:pPr marL="51435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Eurozone crisis</a:t>
            </a:r>
          </a:p>
          <a:p>
            <a:pPr marL="85725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Adversarial</a:t>
            </a:r>
            <a:endParaRPr lang="en-US" sz="2800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L="45720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Manchego cheese name</a:t>
            </a:r>
          </a:p>
          <a:p>
            <a:pPr marL="80010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Adversarial</a:t>
            </a:r>
          </a:p>
          <a:p>
            <a:pPr marL="45720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Kashmir</a:t>
            </a:r>
          </a:p>
          <a:p>
            <a:pPr marL="80010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Hostile</a:t>
            </a:r>
          </a:p>
          <a:p>
            <a:pPr marL="43434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Gaza Strip</a:t>
            </a:r>
          </a:p>
          <a:p>
            <a:pPr marL="80010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Hostile</a:t>
            </a:r>
          </a:p>
          <a:p>
            <a:pPr marL="43434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The EU</a:t>
            </a:r>
          </a:p>
          <a:p>
            <a:pPr marL="80010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Coalition</a:t>
            </a:r>
          </a:p>
          <a:p>
            <a:pPr marL="434340" indent="-273050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  <a:latin typeface="Abadi" panose="020B0604020104020204" pitchFamily="34" charset="0"/>
              </a:rPr>
              <a:t>Sanctions on Russia</a:t>
            </a:r>
          </a:p>
          <a:p>
            <a:pPr marL="800100" lvl="1" indent="-273050">
              <a:buClr>
                <a:srgbClr val="94B6D2"/>
              </a:buClr>
            </a:pPr>
            <a:r>
              <a:rPr lang="en-US" sz="2600" dirty="0">
                <a:solidFill>
                  <a:prstClr val="black"/>
                </a:solidFill>
                <a:latin typeface="Abadi" panose="020B0604020104020204" pitchFamily="34" charset="0"/>
              </a:rPr>
              <a:t>Coalition, Adversarial</a:t>
            </a:r>
          </a:p>
          <a:p>
            <a:pPr marL="800100" lvl="1" indent="-273050">
              <a:buClr>
                <a:srgbClr val="94B6D2"/>
              </a:buClr>
            </a:pPr>
            <a:endParaRPr lang="en-US" sz="26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/>
              <a:t>Diplomatic </a:t>
            </a:r>
            <a:r>
              <a:rPr lang="en-US" sz="5400" dirty="0"/>
              <a:t>Pacts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088"/>
            <a:ext cx="7943088" cy="6019800"/>
          </a:xfrm>
        </p:spPr>
        <p:txBody>
          <a:bodyPr>
            <a:normAutofit/>
          </a:bodyPr>
          <a:lstStyle/>
          <a:p>
            <a:pPr marL="53975" indent="0" defTabSz="1139825">
              <a:buClr>
                <a:schemeClr val="accent6"/>
              </a:buClr>
              <a:buNone/>
            </a:pPr>
            <a:r>
              <a:rPr lang="en-US" sz="2800" dirty="0">
                <a:latin typeface="Abadi" panose="020B0604020104020204" pitchFamily="34" charset="0"/>
              </a:rPr>
              <a:t>Bilateral</a:t>
            </a:r>
          </a:p>
          <a:p>
            <a:pPr marL="621983" lvl="1" indent="-293688" defTabSz="1139825">
              <a:buClr>
                <a:schemeClr val="accent6"/>
              </a:buClr>
            </a:pPr>
            <a:r>
              <a:rPr lang="en-US" sz="2600" dirty="0">
                <a:latin typeface="Abadi" panose="020B0604020104020204" pitchFamily="34" charset="0"/>
              </a:rPr>
              <a:t>Finland &amp; Sweden, US &amp; S Korea</a:t>
            </a:r>
          </a:p>
          <a:p>
            <a:pPr marL="53975" indent="0" defTabSz="1139825">
              <a:buClr>
                <a:schemeClr val="accent6"/>
              </a:buClr>
              <a:buNone/>
            </a:pPr>
            <a:r>
              <a:rPr lang="en-US" sz="2800" dirty="0">
                <a:latin typeface="Abadi" panose="020B0604020104020204" pitchFamily="34" charset="0"/>
              </a:rPr>
              <a:t>Multilateral- NATO, AU, UN, AUKUS</a:t>
            </a:r>
          </a:p>
          <a:p>
            <a:pPr marL="621983" lvl="1" indent="-293688" defTabSz="1139825">
              <a:buClr>
                <a:schemeClr val="accent6"/>
              </a:buClr>
            </a:pPr>
            <a:r>
              <a:rPr lang="en-US" sz="2600" dirty="0">
                <a:latin typeface="Abadi" panose="020B0604020104020204" pitchFamily="34" charset="0"/>
              </a:rPr>
              <a:t>Antipersonnel Mine Treaty</a:t>
            </a:r>
          </a:p>
          <a:p>
            <a:pPr marL="914400" lvl="5" indent="-239713" defTabSz="1139825">
              <a:buClr>
                <a:schemeClr val="accent6"/>
              </a:buClr>
            </a:pPr>
            <a:r>
              <a:rPr lang="en-US" sz="2600" dirty="0">
                <a:solidFill>
                  <a:schemeClr val="tx1"/>
                </a:solidFill>
                <a:latin typeface="Abadi" panose="020B0604020104020204" pitchFamily="34" charset="0"/>
              </a:rPr>
              <a:t>161 signed- Russia, China didn’t </a:t>
            </a:r>
          </a:p>
          <a:p>
            <a:pPr marL="914400" lvl="5" indent="-239713" defTabSz="1139825">
              <a:buClr>
                <a:schemeClr val="accent6"/>
              </a:buClr>
            </a:pPr>
            <a:r>
              <a:rPr lang="en-US" sz="2600" dirty="0">
                <a:solidFill>
                  <a:schemeClr val="tx1"/>
                </a:solidFill>
                <a:latin typeface="Abadi" panose="020B0604020104020204" pitchFamily="34" charset="0"/>
              </a:rPr>
              <a:t>U.S. </a:t>
            </a:r>
            <a:r>
              <a:rPr lang="en-US" sz="2600" dirty="0">
                <a:solidFill>
                  <a:schemeClr val="tx1"/>
                </a:solidFill>
                <a:latin typeface="Abadi" panose="020B0604020104020204" pitchFamily="34" charset="0"/>
                <a:sym typeface="Wingdings" panose="05000000000000000000" pitchFamily="2" charset="2"/>
              </a:rPr>
              <a:t> sign w/ Korea exception</a:t>
            </a:r>
            <a:endParaRPr lang="en-US" sz="2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621983" lvl="1" indent="-293688" defTabSz="1139825">
              <a:buClr>
                <a:schemeClr val="accent6"/>
              </a:buClr>
            </a:pPr>
            <a:r>
              <a:rPr lang="en-US" sz="2600" dirty="0">
                <a:latin typeface="Abadi" panose="020B0604020104020204" pitchFamily="34" charset="0"/>
              </a:rPr>
              <a:t>UN Arms Trade Treaty (ATT)</a:t>
            </a:r>
          </a:p>
          <a:p>
            <a:pPr marL="621983" lvl="1" indent="-293688" defTabSz="1139825">
              <a:buClr>
                <a:schemeClr val="accent6"/>
              </a:buClr>
            </a:pPr>
            <a:r>
              <a:rPr lang="en-US" sz="2600" dirty="0">
                <a:latin typeface="Abadi" panose="020B0604020104020204" pitchFamily="34" charset="0"/>
              </a:rPr>
              <a:t>Nuclear, chemical, </a:t>
            </a:r>
            <a:br>
              <a:rPr lang="en-US" sz="2600" dirty="0">
                <a:latin typeface="Abadi" panose="020B0604020104020204" pitchFamily="34" charset="0"/>
              </a:rPr>
            </a:br>
            <a:r>
              <a:rPr lang="en-US" sz="2600" dirty="0">
                <a:latin typeface="Abadi" panose="020B0604020104020204" pitchFamily="34" charset="0"/>
              </a:rPr>
              <a:t>biological weapons conventions</a:t>
            </a:r>
          </a:p>
          <a:p>
            <a:pPr marL="53975" lvl="0" indent="0" defTabSz="1139825">
              <a:buClr>
                <a:srgbClr val="968C8C"/>
              </a:buClr>
              <a:buNone/>
            </a:pPr>
            <a:r>
              <a:rPr lang="en-US" sz="2800" i="1" dirty="0" err="1">
                <a:solidFill>
                  <a:prstClr val="black"/>
                </a:solidFill>
                <a:latin typeface="Abadi" panose="020B0604020104020204" pitchFamily="34" charset="0"/>
              </a:rPr>
              <a:t>Intermestic</a:t>
            </a:r>
            <a:r>
              <a:rPr lang="en-US" sz="2800" dirty="0">
                <a:solidFill>
                  <a:prstClr val="black"/>
                </a:solidFill>
                <a:latin typeface="Abadi" panose="020B0604020104020204" pitchFamily="34" charset="0"/>
              </a:rPr>
              <a:t> issues</a:t>
            </a:r>
          </a:p>
          <a:p>
            <a:pPr marL="621983" lvl="1" indent="-293688" defTabSz="1139825">
              <a:buClr>
                <a:schemeClr val="accent6"/>
              </a:buClr>
            </a:pPr>
            <a:r>
              <a:rPr lang="en-US" sz="2600" dirty="0">
                <a:latin typeface="Abadi" panose="020B0604020104020204" pitchFamily="34" charset="0"/>
              </a:rPr>
              <a:t>States must balance</a:t>
            </a:r>
          </a:p>
          <a:p>
            <a:pPr marL="630555" indent="0" defTabSz="1139825">
              <a:buNone/>
            </a:pPr>
            <a:r>
              <a:rPr lang="en-US" sz="1800" dirty="0">
                <a:solidFill>
                  <a:prstClr val="black"/>
                </a:solidFill>
              </a:rPr>
              <a:t>¤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59197" y="3792379"/>
            <a:ext cx="3030165" cy="3065621"/>
            <a:chOff x="5943600" y="304800"/>
            <a:chExt cx="3030165" cy="3065621"/>
          </a:xfrm>
        </p:grpSpPr>
        <p:pic>
          <p:nvPicPr>
            <p:cNvPr id="6146" name="Picture 2" descr="http://www.rainbowfund.org/images/nn_landmine1.jpg"/>
            <p:cNvPicPr>
              <a:picLocks noChangeAspect="1" noChangeArrowheads="1"/>
            </p:cNvPicPr>
            <p:nvPr/>
          </p:nvPicPr>
          <p:blipFill>
            <a:blip r:embed="rId2" cstate="print"/>
            <a:srcRect t="12500" r="40000"/>
            <a:stretch>
              <a:fillRect/>
            </a:stretch>
          </p:blipFill>
          <p:spPr bwMode="auto">
            <a:xfrm>
              <a:off x="5943600" y="304800"/>
              <a:ext cx="3030165" cy="304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5943600" y="3124200"/>
              <a:ext cx="2743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hlinkClick r:id="rId3"/>
                </a:rPr>
                <a:t>http://www.rainbowfund.org/landmines/</a:t>
              </a:r>
              <a:r>
                <a:rPr lang="en-US" sz="1000" dirty="0"/>
                <a:t> </a:t>
              </a: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E53A1584-9857-458B-B3D4-E6E33BA8000A}"/>
              </a:ext>
            </a:extLst>
          </p:cNvPr>
          <p:cNvSpPr txBox="1">
            <a:spLocks/>
          </p:cNvSpPr>
          <p:nvPr/>
        </p:nvSpPr>
        <p:spPr>
          <a:xfrm>
            <a:off x="-54638" y="-582385"/>
            <a:ext cx="9144000" cy="128647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>
                <a:solidFill>
                  <a:srgbClr val="002060"/>
                </a:solidFill>
                <a:latin typeface="Maiandra GD" pitchFamily="34" charset="0"/>
              </a:rPr>
              <a:t>Negotiating Security Pacts</a:t>
            </a:r>
          </a:p>
        </p:txBody>
      </p:sp>
    </p:spTree>
    <p:extLst>
      <p:ext uri="{BB962C8B-B14F-4D97-AF65-F5344CB8AC3E}">
        <p14:creationId xmlns:p14="http://schemas.microsoft.com/office/powerpoint/2010/main" val="7022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0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Maiandra GD" pitchFamily="34" charset="0"/>
              </a:rPr>
              <a:t>Diplomacy &amp; Negotiation: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001000" cy="5791200"/>
          </a:xfrm>
        </p:spPr>
        <p:txBody>
          <a:bodyPr>
            <a:normAutofit/>
          </a:bodyPr>
          <a:lstStyle/>
          <a:p>
            <a:pPr marL="182880"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900" dirty="0">
                <a:latin typeface="Abadi" panose="020B0604020104020204" pitchFamily="34" charset="0"/>
              </a:rPr>
              <a:t>Diplomacy</a:t>
            </a:r>
          </a:p>
          <a:p>
            <a:pPr marL="457200" lvl="2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>
                <a:latin typeface="Abadi" panose="020B0604020104020204" pitchFamily="34" charset="0"/>
              </a:rPr>
              <a:t>What it is</a:t>
            </a:r>
          </a:p>
          <a:p>
            <a:pPr marL="457200" lvl="2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>
                <a:latin typeface="Abadi" panose="020B0604020104020204" pitchFamily="34" charset="0"/>
              </a:rPr>
              <a:t>Who can engage in it</a:t>
            </a:r>
          </a:p>
          <a:p>
            <a:pPr marL="182880"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900" dirty="0">
                <a:latin typeface="Abadi" panose="020B0604020104020204" pitchFamily="34" charset="0"/>
              </a:rPr>
              <a:t>State qualities affect negotiation power</a:t>
            </a:r>
          </a:p>
          <a:p>
            <a:pPr marL="457200" lvl="2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>
                <a:latin typeface="Abadi" panose="020B0604020104020204" pitchFamily="34" charset="0"/>
              </a:rPr>
              <a:t>Negotiation environments</a:t>
            </a:r>
          </a:p>
          <a:p>
            <a:pPr marL="182880"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Abadi" panose="020B0604020104020204" pitchFamily="34" charset="0"/>
              </a:rPr>
              <a:t>Negotiation leverage varies</a:t>
            </a:r>
          </a:p>
          <a:p>
            <a:pPr marL="182880"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Abadi" panose="020B0604020104020204" pitchFamily="34" charset="0"/>
              </a:rPr>
              <a:t>States create security pacts</a:t>
            </a:r>
          </a:p>
          <a:p>
            <a:pPr marL="182880"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Abadi" panose="020B0604020104020204" pitchFamily="34" charset="0"/>
              </a:rPr>
              <a:t>States b</a:t>
            </a:r>
            <a:r>
              <a:rPr lang="en-US" sz="2600" dirty="0">
                <a:latin typeface="Abadi" panose="020B0604020104020204" pitchFamily="34" charset="0"/>
              </a:rPr>
              <a:t>alance domestic and int’l interests</a:t>
            </a:r>
            <a:endParaRPr lang="en-US" sz="2600" dirty="0">
              <a:latin typeface="Franklin Gothic Book" pitchFamily="34" charset="0"/>
            </a:endParaRPr>
          </a:p>
          <a:p>
            <a:pPr marL="0" lvl="1" indent="0">
              <a:spcBef>
                <a:spcPts val="600"/>
              </a:spcBef>
              <a:buNone/>
            </a:pPr>
            <a:r>
              <a:rPr lang="en-US" sz="1800" dirty="0">
                <a:latin typeface="Franklin Gothic Book" pitchFamily="34" charset="0"/>
              </a:rPr>
              <a:t>¤</a:t>
            </a:r>
          </a:p>
          <a:p>
            <a:pPr marL="0" lvl="1" indent="0">
              <a:spcBef>
                <a:spcPts val="600"/>
              </a:spcBef>
              <a:buNone/>
            </a:pPr>
            <a:endParaRPr lang="en-US" sz="29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3097</TotalTime>
  <Words>250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Abadi</vt:lpstr>
      <vt:lpstr>Arial</vt:lpstr>
      <vt:lpstr>Calibri</vt:lpstr>
      <vt:lpstr>Century Schoolbook</vt:lpstr>
      <vt:lpstr>Courier New</vt:lpstr>
      <vt:lpstr>Franklin Gothic Book</vt:lpstr>
      <vt:lpstr>Maiandra GD</vt:lpstr>
      <vt:lpstr>Wingdings</vt:lpstr>
      <vt:lpstr>Wingdings 2</vt:lpstr>
      <vt:lpstr>Oriel</vt:lpstr>
      <vt:lpstr>Diplomacy  &amp;  Negotiation</vt:lpstr>
      <vt:lpstr>Its Roots</vt:lpstr>
      <vt:lpstr>Negotiation Environments</vt:lpstr>
      <vt:lpstr>Negotiation Environments</vt:lpstr>
      <vt:lpstr>Diplomatic Pacts</vt:lpstr>
      <vt:lpstr>PowerPoint Presentation</vt:lpstr>
      <vt:lpstr>Diplomacy &amp; Negotiation: Recap</vt:lpstr>
    </vt:vector>
  </TitlesOfParts>
  <Company>Northern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Weir</dc:creator>
  <cp:lastModifiedBy>Kimberly Weir</cp:lastModifiedBy>
  <cp:revision>484</cp:revision>
  <dcterms:created xsi:type="dcterms:W3CDTF">2012-02-04T20:15:56Z</dcterms:created>
  <dcterms:modified xsi:type="dcterms:W3CDTF">2023-11-27T20:55:10Z</dcterms:modified>
</cp:coreProperties>
</file>