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33" r:id="rId2"/>
    <p:sldId id="345" r:id="rId3"/>
    <p:sldId id="349" r:id="rId4"/>
    <p:sldId id="374" r:id="rId5"/>
    <p:sldId id="344" r:id="rId6"/>
    <p:sldId id="376" r:id="rId7"/>
    <p:sldId id="377" r:id="rId8"/>
    <p:sldId id="378" r:id="rId9"/>
    <p:sldId id="379" r:id="rId10"/>
    <p:sldId id="334" r:id="rId11"/>
    <p:sldId id="336" r:id="rId12"/>
    <p:sldId id="337" r:id="rId13"/>
    <p:sldId id="335" r:id="rId14"/>
    <p:sldId id="346" r:id="rId15"/>
    <p:sldId id="348" r:id="rId16"/>
    <p:sldId id="350" r:id="rId17"/>
    <p:sldId id="340" r:id="rId18"/>
    <p:sldId id="341" r:id="rId19"/>
    <p:sldId id="309" r:id="rId20"/>
    <p:sldId id="29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620" autoAdjust="0"/>
  </p:normalViewPr>
  <p:slideViewPr>
    <p:cSldViewPr>
      <p:cViewPr varScale="1">
        <p:scale>
          <a:sx n="98" d="100"/>
          <a:sy n="98" d="100"/>
        </p:scale>
        <p:origin x="129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9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954D0-3588-4557-9394-07120D30FD3A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993FF-C03C-4048-993C-CEE575CC02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75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93405-7CFB-4001-AB73-A959B25341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4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93405-7CFB-4001-AB73-A959B2534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66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93405-7CFB-4001-AB73-A959B25341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5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C43A-347B-415A-9A55-5B59040040A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63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C43A-347B-415A-9A55-5B59040040A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6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C43A-347B-415A-9A55-5B59040040A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62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93405-7CFB-4001-AB73-A959B25341E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93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93405-7CFB-4001-AB73-A959B25341E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70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4A35DDD-2161-4947-8D1E-8967C1EA81C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FDCA453-6E04-404C-951C-6EF16DCB1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5DDD-2161-4947-8D1E-8967C1EA81C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453-6E04-404C-951C-6EF16DCB1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5DDD-2161-4947-8D1E-8967C1EA81C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453-6E04-404C-951C-6EF16DCB1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4A35DDD-2161-4947-8D1E-8967C1EA81C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FDCA453-6E04-404C-951C-6EF16DCB17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4A35DDD-2161-4947-8D1E-8967C1EA81C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FDCA453-6E04-404C-951C-6EF16DCB1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5DDD-2161-4947-8D1E-8967C1EA81C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453-6E04-404C-951C-6EF16DCB17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5DDD-2161-4947-8D1E-8967C1EA81C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453-6E04-404C-951C-6EF16DCB17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4A35DDD-2161-4947-8D1E-8967C1EA81C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FDCA453-6E04-404C-951C-6EF16DCB17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5DDD-2161-4947-8D1E-8967C1EA81C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453-6E04-404C-951C-6EF16DCB1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4A35DDD-2161-4947-8D1E-8967C1EA81C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FDCA453-6E04-404C-951C-6EF16DCB17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4A35DDD-2161-4947-8D1E-8967C1EA81C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FDCA453-6E04-404C-951C-6EF16DCB17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4A35DDD-2161-4947-8D1E-8967C1EA81C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FDCA453-6E04-404C-951C-6EF16DCB1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time.com/4067670/north-korea-kim-jong-un-award-indonesia-sukarno/" TargetMode="External"/><Relationship Id="rId3" Type="http://schemas.openxmlformats.org/officeDocument/2006/relationships/hyperlink" Target="https://www.cnn.com/2018/02/03/politics/north-korea-un-report-sanctions/index.html" TargetMode="External"/><Relationship Id="rId7" Type="http://schemas.openxmlformats.org/officeDocument/2006/relationships/image" Target="../media/image15.png"/><Relationship Id="rId12" Type="http://schemas.openxmlformats.org/officeDocument/2006/relationships/hyperlink" Target="https://www.economist.com/asia/ten-years-into-kim-jong-uns-rule-north-korea-is-more-north-korean-than-ever/2180677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bc.co.uk/news/world-middle-east-21363597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://www.cnn.com/2017/03/27/politics/north-korea-missile-engine-test/" TargetMode="External"/><Relationship Id="rId10" Type="http://schemas.openxmlformats.org/officeDocument/2006/relationships/hyperlink" Target="http://www.bbc.com/news/world-asia-35835088" TargetMode="External"/><Relationship Id="rId4" Type="http://schemas.openxmlformats.org/officeDocument/2006/relationships/hyperlink" Target="http://www.scmp.com/news/china/diplomacy-defence/article/2126131/south-korea-seizes-hong-kong-tanker-after-oil-delivery?mc_cid=2271d4dd7d&amp;mc_eid=dd06f0535f" TargetMode="Externa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/world-middle-east-21363597" TargetMode="External"/><Relationship Id="rId7" Type="http://schemas.openxmlformats.org/officeDocument/2006/relationships/hyperlink" Target="http://themillenniumreport.com/2014/07/nine-eu-countries-to-block-economic-sanctions-against-russi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iran2407.wordpress.com/author/iranuclear/page/13/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uters.com/graphics/ISRAEL-PALESTINIANS/MAPS/movajdladpa/cdn/images/graphics/isw-nov5-md.jpg" TargetMode="External"/><Relationship Id="rId3" Type="http://schemas.openxmlformats.org/officeDocument/2006/relationships/hyperlink" Target="https://espresso.economist.com/9f5a14374960400c7f537198d1e26acd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://www.bbc.com/news/world-europe-20971100" TargetMode="Externa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guardian.com/world/2019/jan/15/nairobi-kenya-gunfire-hotel-complex-dusitd2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://www.bbc.com/news/world-2906311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://www.infosources.info/article.php?aid=411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rmstrade.sipri.org/armstrade/page/toplist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traitstimes.com/asia/east-asia/new-north-korea-projectile-launch-detected-us-officia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c.com/2019/09/17/russia-conducts-tsentr-2019-military-exercises-with-china-and-india.html" TargetMode="External"/><Relationship Id="rId7" Type="http://schemas.openxmlformats.org/officeDocument/2006/relationships/hyperlink" Target="https://nordregio.org/maps/nato-and-non-nato-membership-in-europe-in-2023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cfr.org/backgrounder/yemen-crisis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371" y="1219200"/>
            <a:ext cx="6172200" cy="39624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Security &amp; Cooperation: </a:t>
            </a:r>
            <a:br>
              <a:rPr lang="en-US" sz="5400" dirty="0"/>
            </a:br>
            <a:r>
              <a:rPr lang="en-US" sz="8000" dirty="0"/>
              <a:t>Threats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98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92759"/>
            <a:ext cx="8744857" cy="1066800"/>
          </a:xfrm>
        </p:spPr>
        <p:txBody>
          <a:bodyPr>
            <a:normAutofit/>
          </a:bodyPr>
          <a:lstStyle/>
          <a:p>
            <a:pPr marL="514350" indent="-514350" algn="ctr"/>
            <a:r>
              <a:rPr lang="en-US" sz="4800" b="1" dirty="0">
                <a:latin typeface="Gill Sans MT" panose="020B0502020104020203" pitchFamily="34" charset="0"/>
              </a:rPr>
              <a:t>Sanctions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229600" cy="5293295"/>
          </a:xfrm>
        </p:spPr>
        <p:txBody>
          <a:bodyPr>
            <a:normAutofit/>
          </a:bodyPr>
          <a:lstStyle/>
          <a:p>
            <a:pPr marL="548640" indent="-396875"/>
            <a:r>
              <a:rPr lang="en-US" sz="3000" dirty="0">
                <a:latin typeface="Abadi" panose="020B0604020104020204" pitchFamily="34" charset="0"/>
              </a:rPr>
              <a:t>What are they?</a:t>
            </a:r>
          </a:p>
          <a:p>
            <a:pPr marL="739775" lvl="1" indent="-222250"/>
            <a:r>
              <a:rPr lang="en-US" sz="2600" dirty="0">
                <a:latin typeface="Abadi" panose="020B0604020104020204" pitchFamily="34" charset="0"/>
              </a:rPr>
              <a:t>Can be economic, political</a:t>
            </a:r>
          </a:p>
          <a:p>
            <a:pPr marL="739775" lvl="1" indent="-222250"/>
            <a:r>
              <a:rPr lang="en-US" sz="2600" dirty="0">
                <a:latin typeface="Abadi" panose="020B0604020104020204" pitchFamily="34" charset="0"/>
              </a:rPr>
              <a:t>Boycott, embargo, aid, assets, etc. </a:t>
            </a:r>
          </a:p>
          <a:p>
            <a:pPr marL="548640" indent="-396875"/>
            <a:r>
              <a:rPr lang="en-US" sz="3000" dirty="0">
                <a:latin typeface="Abadi" panose="020B0604020104020204" pitchFamily="34" charset="0"/>
              </a:rPr>
              <a:t>Why are they used?</a:t>
            </a:r>
          </a:p>
          <a:p>
            <a:pPr marL="798513" lvl="1" indent="-231775"/>
            <a:r>
              <a:rPr lang="en-US" sz="2600" dirty="0">
                <a:latin typeface="Abadi" panose="020B0604020104020204" pitchFamily="34" charset="0"/>
              </a:rPr>
              <a:t>Push for change</a:t>
            </a:r>
          </a:p>
          <a:p>
            <a:pPr marL="548640" indent="-396875"/>
            <a:r>
              <a:rPr lang="en-US" sz="3000" dirty="0">
                <a:latin typeface="Abadi" panose="020B0604020104020204" pitchFamily="34" charset="0"/>
              </a:rPr>
              <a:t>Political sanctions</a:t>
            </a:r>
          </a:p>
          <a:p>
            <a:pPr marL="739775" lvl="1" indent="-222250"/>
            <a:r>
              <a:rPr lang="en-US" sz="2600" dirty="0">
                <a:latin typeface="Abadi" panose="020B0604020104020204" pitchFamily="34" charset="0"/>
              </a:rPr>
              <a:t>Embassy, travel, sports</a:t>
            </a:r>
          </a:p>
          <a:p>
            <a:pPr marL="639763" lvl="2" indent="0">
              <a:buClr>
                <a:srgbClr val="009DD9"/>
              </a:buClr>
              <a:buNone/>
            </a:pPr>
            <a:r>
              <a:rPr lang="en-US" sz="1400" dirty="0">
                <a:solidFill>
                  <a:prstClr val="black"/>
                </a:solidFill>
                <a:latin typeface="Franklin Gothic Book" pitchFamily="34" charset="0"/>
              </a:rPr>
              <a:t>¤</a:t>
            </a:r>
          </a:p>
          <a:p>
            <a:pPr marL="517525" lvl="1" indent="0">
              <a:buNone/>
            </a:pPr>
            <a:endParaRPr lang="en-US" sz="2800" dirty="0">
              <a:latin typeface="Franklin Gothic Book" pitchFamily="34" charset="0"/>
            </a:endParaRPr>
          </a:p>
          <a:p>
            <a:pPr marL="517525" lvl="1" indent="0">
              <a:buNone/>
            </a:pPr>
            <a:endParaRPr lang="en-US" sz="2800" dirty="0">
              <a:latin typeface="Franklin Gothic Boo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308" y="4114800"/>
            <a:ext cx="497709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70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0885"/>
            <a:ext cx="8763000" cy="804555"/>
          </a:xfrm>
        </p:spPr>
        <p:txBody>
          <a:bodyPr>
            <a:noAutofit/>
          </a:bodyPr>
          <a:lstStyle/>
          <a:p>
            <a:pPr marL="514350" indent="-396875" algn="ctr"/>
            <a:r>
              <a:rPr lang="en-US" sz="4400" b="1" dirty="0">
                <a:latin typeface="Gill Sans MT" panose="020B0502020104020203" pitchFamily="34" charset="0"/>
              </a:rPr>
              <a:t>Sanctions: North Korea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2777"/>
            <a:ext cx="9144000" cy="599403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badi" panose="020B0604020104020204" pitchFamily="34" charset="0"/>
              </a:rPr>
              <a:t>UN Resolution 2270 (2016)</a:t>
            </a:r>
          </a:p>
          <a:p>
            <a:r>
              <a:rPr lang="en-US" sz="2800" dirty="0">
                <a:latin typeface="Abadi" panose="020B0604020104020204" pitchFamily="34" charset="0"/>
              </a:rPr>
              <a:t>Sanction violations by China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Coal exports </a:t>
            </a:r>
            <a:r>
              <a:rPr lang="en-US" sz="2300" dirty="0">
                <a:latin typeface="Abadi" panose="020B0604020104020204" pitchFamily="34" charset="0"/>
                <a:hlinkClick r:id="rId3"/>
              </a:rPr>
              <a:t>link</a:t>
            </a:r>
            <a:r>
              <a:rPr lang="en-US" sz="2900" dirty="0">
                <a:latin typeface="Abadi" panose="020B0604020104020204" pitchFamily="34" charset="0"/>
              </a:rPr>
              <a:t>, </a:t>
            </a:r>
            <a:r>
              <a:rPr lang="en-US" sz="2600" dirty="0">
                <a:latin typeface="Abadi" panose="020B0604020104020204" pitchFamily="34" charset="0"/>
              </a:rPr>
              <a:t>oil imports </a:t>
            </a:r>
            <a:r>
              <a:rPr lang="en-US" sz="2300" dirty="0">
                <a:latin typeface="Abadi" panose="020B0604020104020204" pitchFamily="34" charset="0"/>
                <a:hlinkClick r:id="rId4"/>
              </a:rPr>
              <a:t>link </a:t>
            </a:r>
            <a:endParaRPr lang="en-US" sz="2300" dirty="0">
              <a:latin typeface="Abadi" panose="020B0604020104020204" pitchFamily="34" charset="0"/>
            </a:endParaRPr>
          </a:p>
          <a:p>
            <a:pPr marL="471488" indent="-295275">
              <a:buClr>
                <a:srgbClr val="3891A7"/>
              </a:buClr>
            </a:pPr>
            <a:r>
              <a:rPr lang="en-US" sz="2800" dirty="0">
                <a:solidFill>
                  <a:prstClr val="black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NK workers</a:t>
            </a:r>
          </a:p>
          <a:p>
            <a:pPr marL="685800" lvl="1" indent="-288925"/>
            <a:r>
              <a:rPr lang="en-US" sz="2600" dirty="0">
                <a:latin typeface="Abadi" panose="020B0604020104020204" pitchFamily="34" charset="0"/>
                <a:sym typeface="Wingdings" panose="05000000000000000000" pitchFamily="2" charset="2"/>
              </a:rPr>
              <a:t>Earn abroad; most to NK gov’t</a:t>
            </a:r>
          </a:p>
          <a:p>
            <a:pPr marL="685800" lvl="1" indent="-288925"/>
            <a:r>
              <a:rPr lang="en-US" sz="2600" dirty="0">
                <a:latin typeface="Abadi" panose="020B0604020104020204" pitchFamily="34" charset="0"/>
                <a:sym typeface="Wingdings" panose="05000000000000000000" pitchFamily="2" charset="2"/>
              </a:rPr>
              <a:t>Goods exported to US</a:t>
            </a:r>
            <a:endParaRPr lang="en-US" sz="2600" dirty="0">
              <a:latin typeface="Abadi" panose="020B0604020104020204" pitchFamily="34" charset="0"/>
            </a:endParaRPr>
          </a:p>
          <a:p>
            <a:pPr>
              <a:buClr>
                <a:srgbClr val="3891A7"/>
              </a:buClr>
            </a:pPr>
            <a:r>
              <a:rPr lang="en-US" sz="2800" dirty="0">
                <a:latin typeface="Abadi" panose="020B0604020104020204" pitchFamily="34" charset="0"/>
              </a:rPr>
              <a:t>China’s  concerns </a:t>
            </a:r>
            <a:r>
              <a:rPr lang="en-US" sz="2300" dirty="0">
                <a:solidFill>
                  <a:prstClr val="black"/>
                </a:solidFill>
                <a:latin typeface="Abadi" panose="020B0604020104020204" pitchFamily="34" charset="0"/>
                <a:hlinkClick r:id="rId5"/>
              </a:rPr>
              <a:t>link</a:t>
            </a:r>
            <a:endParaRPr lang="en-US" sz="3100" dirty="0">
              <a:latin typeface="Abadi" panose="020B0604020104020204" pitchFamily="34" charset="0"/>
              <a:hlinkClick r:id="rId6"/>
            </a:endParaRP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Shared border</a:t>
            </a:r>
            <a:endParaRPr lang="en-US" sz="2600" dirty="0">
              <a:latin typeface="Abadi" panose="020B0604020104020204" pitchFamily="34" charset="0"/>
              <a:sym typeface="Wingdings" panose="05000000000000000000" pitchFamily="2" charset="2"/>
            </a:endParaRPr>
          </a:p>
          <a:p>
            <a:pPr lvl="1"/>
            <a:r>
              <a:rPr lang="en-US" sz="2600" dirty="0">
                <a:latin typeface="Abadi" panose="020B0604020104020204" pitchFamily="34" charset="0"/>
                <a:sym typeface="Wingdings" panose="05000000000000000000" pitchFamily="2" charset="2"/>
              </a:rPr>
              <a:t>Missile tests</a:t>
            </a:r>
          </a:p>
          <a:p>
            <a:pPr lvl="1"/>
            <a:r>
              <a:rPr lang="en-US" sz="2600" dirty="0">
                <a:latin typeface="Abadi" panose="020B0604020104020204" pitchFamily="34" charset="0"/>
                <a:sym typeface="Wingdings" panose="05000000000000000000" pitchFamily="2" charset="2"/>
              </a:rPr>
              <a:t>Assassinations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Trade</a:t>
            </a:r>
          </a:p>
          <a:p>
            <a:pPr marL="639763" lvl="2" indent="0">
              <a:buClr>
                <a:srgbClr val="009DD9"/>
              </a:buClr>
              <a:buNone/>
            </a:pPr>
            <a:r>
              <a:rPr lang="en-US" sz="1600" dirty="0">
                <a:solidFill>
                  <a:prstClr val="black"/>
                </a:solidFill>
                <a:latin typeface="Franklin Gothic Book" pitchFamily="34" charset="0"/>
              </a:rPr>
              <a:t>¤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CA90E4-08F3-4D8A-8C1F-68B71FE8A24C}"/>
              </a:ext>
            </a:extLst>
          </p:cNvPr>
          <p:cNvGrpSpPr/>
          <p:nvPr/>
        </p:nvGrpSpPr>
        <p:grpSpPr>
          <a:xfrm>
            <a:off x="2908188" y="4484025"/>
            <a:ext cx="3733800" cy="2346033"/>
            <a:chOff x="3630871" y="4404573"/>
            <a:chExt cx="3733800" cy="234603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199" y="4404573"/>
              <a:ext cx="3525460" cy="23460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630871" y="6452264"/>
              <a:ext cx="373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hlinkClick r:id="rId8"/>
                </a:rPr>
                <a:t>http://time.com/4067670/north-korea-kim-jong-un-award-indonesia-sukarno/</a:t>
              </a:r>
              <a:r>
                <a:rPr lang="en-US" sz="800" dirty="0"/>
                <a:t>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19900" y="4476907"/>
            <a:ext cx="2209800" cy="2381093"/>
            <a:chOff x="5762189" y="0"/>
            <a:chExt cx="3675207" cy="275423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5" t="9858" r="25196" b="12514"/>
            <a:stretch/>
          </p:blipFill>
          <p:spPr bwMode="auto">
            <a:xfrm>
              <a:off x="5843666" y="0"/>
              <a:ext cx="3297837" cy="2743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762189" y="2394352"/>
              <a:ext cx="3675207" cy="359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hlinkClick r:id="rId10"/>
                </a:rPr>
                <a:t>http://www.bbc.com/news/world-asia-35835088</a:t>
              </a:r>
              <a:r>
                <a:rPr lang="en-US" sz="700" dirty="0"/>
                <a:t>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9372323-4E56-4F46-BDE3-9140FC985375}"/>
              </a:ext>
            </a:extLst>
          </p:cNvPr>
          <p:cNvGrpSpPr/>
          <p:nvPr/>
        </p:nvGrpSpPr>
        <p:grpSpPr>
          <a:xfrm>
            <a:off x="5341834" y="649534"/>
            <a:ext cx="3525459" cy="3584566"/>
            <a:chOff x="5542341" y="2783655"/>
            <a:chExt cx="3525459" cy="3584566"/>
          </a:xfrm>
        </p:grpSpPr>
        <p:pic>
          <p:nvPicPr>
            <p:cNvPr id="13" name="Picture 12" descr="Chart, histogram&#10;&#10;Description automatically generated">
              <a:extLst>
                <a:ext uri="{FF2B5EF4-FFF2-40B4-BE49-F238E27FC236}">
                  <a16:creationId xmlns:a16="http://schemas.microsoft.com/office/drawing/2014/main" id="{2B9F7CBE-7D03-43B3-BB4B-A54107E85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99"/>
            <a:stretch/>
          </p:blipFill>
          <p:spPr>
            <a:xfrm>
              <a:off x="5542341" y="2783655"/>
              <a:ext cx="3525459" cy="3581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6B6482-5C0E-488F-BD96-82F3A5D33800}"/>
                </a:ext>
              </a:extLst>
            </p:cNvPr>
            <p:cNvSpPr txBox="1"/>
            <p:nvPr/>
          </p:nvSpPr>
          <p:spPr>
            <a:xfrm>
              <a:off x="5542341" y="6214333"/>
              <a:ext cx="352545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hlinkClick r:id="rId12"/>
                </a:rPr>
                <a:t>https://www.economist.com/asia/ten-years-into-kim-jong-uns-rule-north-korea-is-more-north-korean-than-ever/21806770</a:t>
              </a:r>
              <a:r>
                <a:rPr lang="en-US" sz="400" dirty="0"/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6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719251"/>
            <a:ext cx="9144000" cy="5994038"/>
          </a:xfrm>
        </p:spPr>
        <p:txBody>
          <a:bodyPr>
            <a:normAutofit/>
          </a:bodyPr>
          <a:lstStyle/>
          <a:p>
            <a:pPr marL="471488" lvl="0" indent="-295275">
              <a:buClr>
                <a:srgbClr val="3891A7"/>
              </a:buClr>
            </a:pPr>
            <a:r>
              <a:rPr lang="en-US" sz="2800" dirty="0">
                <a:solidFill>
                  <a:prstClr val="black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First after Crimea invasion</a:t>
            </a:r>
          </a:p>
          <a:p>
            <a:pPr marL="471488" lvl="0" indent="-295275">
              <a:buClr>
                <a:srgbClr val="3891A7"/>
              </a:buClr>
            </a:pPr>
            <a:r>
              <a:rPr lang="en-US" sz="2800" dirty="0">
                <a:solidFill>
                  <a:prstClr val="black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Endlessly increasing list for Ukraine aggression</a:t>
            </a:r>
          </a:p>
          <a:p>
            <a:pPr marL="837248" lvl="1" indent="-295275">
              <a:buClr>
                <a:srgbClr val="3891A7"/>
              </a:buClr>
            </a:pPr>
            <a:r>
              <a:rPr lang="en-US" sz="2600" dirty="0">
                <a:solidFill>
                  <a:prstClr val="black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Political, economic, cultural</a:t>
            </a:r>
          </a:p>
          <a:p>
            <a:pPr marL="837248" lvl="1" indent="-295275">
              <a:buClr>
                <a:srgbClr val="3891A7"/>
              </a:buClr>
            </a:pPr>
            <a:r>
              <a:rPr lang="en-US" sz="2600" dirty="0">
                <a:solidFill>
                  <a:prstClr val="black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Target oligarchs, political leaders/family members</a:t>
            </a:r>
          </a:p>
          <a:p>
            <a:pPr marL="471488" indent="-295275">
              <a:buClr>
                <a:srgbClr val="3891A7"/>
              </a:buClr>
            </a:pPr>
            <a:r>
              <a:rPr lang="en-US" sz="2800" dirty="0">
                <a:solidFill>
                  <a:prstClr val="black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Difficulties</a:t>
            </a:r>
            <a:endParaRPr lang="en-US" sz="2200" dirty="0">
              <a:solidFill>
                <a:prstClr val="black"/>
              </a:solidFill>
              <a:latin typeface="Abadi" panose="020B0604020104020204" pitchFamily="34" charset="0"/>
              <a:sym typeface="Wingdings" panose="05000000000000000000" pitchFamily="2" charset="2"/>
            </a:endParaRPr>
          </a:p>
          <a:p>
            <a:pPr marL="837248" lvl="1" indent="-295275">
              <a:buClr>
                <a:srgbClr val="3891A7"/>
              </a:buClr>
            </a:pPr>
            <a:r>
              <a:rPr lang="en-US" sz="2600" dirty="0">
                <a:solidFill>
                  <a:prstClr val="black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Challenge to cut off so quickly</a:t>
            </a:r>
          </a:p>
          <a:p>
            <a:pPr marL="837248" lvl="1" indent="-295275">
              <a:buClr>
                <a:srgbClr val="3891A7"/>
              </a:buClr>
            </a:pPr>
            <a:r>
              <a:rPr lang="en-US" sz="2600" dirty="0">
                <a:solidFill>
                  <a:prstClr val="black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Don’t want to break laws </a:t>
            </a:r>
          </a:p>
          <a:p>
            <a:pPr marL="1111568" lvl="2" indent="-295275">
              <a:buClr>
                <a:srgbClr val="3891A7"/>
              </a:buClr>
            </a:pPr>
            <a:r>
              <a:rPr lang="en-US" sz="2600" dirty="0">
                <a:solidFill>
                  <a:prstClr val="black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Ex.- MNCs with franchises in Russia</a:t>
            </a:r>
          </a:p>
          <a:p>
            <a:pPr marL="837248" lvl="1" indent="-295275">
              <a:buClr>
                <a:srgbClr val="3891A7"/>
              </a:buClr>
            </a:pPr>
            <a:r>
              <a:rPr lang="en-US" sz="2600" dirty="0">
                <a:solidFill>
                  <a:prstClr val="black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Not all countries on board	</a:t>
            </a:r>
          </a:p>
          <a:p>
            <a:pPr marL="1111568" lvl="2" indent="-295275">
              <a:buClr>
                <a:srgbClr val="3891A7"/>
              </a:buClr>
            </a:pPr>
            <a:r>
              <a:rPr lang="en-US" sz="2600" dirty="0">
                <a:solidFill>
                  <a:prstClr val="black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‘Back-filling’</a:t>
            </a:r>
          </a:p>
          <a:p>
            <a:pPr marL="837248" lvl="1" indent="-295275">
              <a:buClr>
                <a:srgbClr val="3891A7"/>
              </a:buClr>
            </a:pPr>
            <a:r>
              <a:rPr lang="en-US" sz="2600" dirty="0">
                <a:solidFill>
                  <a:prstClr val="black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Hurting population</a:t>
            </a:r>
          </a:p>
          <a:p>
            <a:pPr marL="639763" lvl="2" indent="0">
              <a:buClr>
                <a:srgbClr val="009DD9"/>
              </a:buClr>
              <a:buNone/>
            </a:pPr>
            <a:r>
              <a:rPr lang="en-US" sz="1800" dirty="0">
                <a:solidFill>
                  <a:prstClr val="black"/>
                </a:solidFill>
                <a:latin typeface="Franklin Gothic Book" pitchFamily="34" charset="0"/>
              </a:rPr>
              <a:t>¤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FDFD34-1043-4587-8F1A-753379F2878D}"/>
              </a:ext>
            </a:extLst>
          </p:cNvPr>
          <p:cNvSpPr txBox="1">
            <a:spLocks/>
          </p:cNvSpPr>
          <p:nvPr/>
        </p:nvSpPr>
        <p:spPr>
          <a:xfrm>
            <a:off x="29029" y="-85304"/>
            <a:ext cx="8763000" cy="804555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396875" algn="ctr"/>
            <a:r>
              <a:rPr lang="en-US" sz="4400" b="1" dirty="0">
                <a:latin typeface="Gill Sans MT" panose="020B0502020104020203" pitchFamily="34" charset="0"/>
              </a:rPr>
              <a:t>Sanctions: Russia</a:t>
            </a:r>
          </a:p>
        </p:txBody>
      </p:sp>
    </p:spTree>
    <p:extLst>
      <p:ext uri="{BB962C8B-B14F-4D97-AF65-F5344CB8AC3E}">
        <p14:creationId xmlns:p14="http://schemas.microsoft.com/office/powerpoint/2010/main" val="382356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" y="-346901"/>
            <a:ext cx="8702040" cy="1066800"/>
          </a:xfrm>
        </p:spPr>
        <p:txBody>
          <a:bodyPr>
            <a:normAutofit/>
          </a:bodyPr>
          <a:lstStyle/>
          <a:p>
            <a:pPr marL="514350" indent="-514350" algn="ctr"/>
            <a:r>
              <a:rPr lang="en-US" sz="4400" b="1" dirty="0">
                <a:latin typeface="Gill Sans MT" panose="020B0502020104020203" pitchFamily="34" charset="0"/>
              </a:rPr>
              <a:t>Sanctions Recap</a:t>
            </a:r>
            <a:endParaRPr lang="en-US" sz="5400" b="1" dirty="0">
              <a:latin typeface="Gill Sans MT" panose="020B0502020104020203" pitchFamily="34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3469"/>
            <a:ext cx="8229600" cy="5293295"/>
          </a:xfrm>
        </p:spPr>
        <p:txBody>
          <a:bodyPr>
            <a:normAutofit/>
          </a:bodyPr>
          <a:lstStyle/>
          <a:p>
            <a:pPr marL="457200" indent="-306388"/>
            <a:r>
              <a:rPr lang="en-US" sz="2800" dirty="0">
                <a:latin typeface="Franklin Gothic Book" panose="020B0503020102020204" pitchFamily="34" charset="0"/>
              </a:rPr>
              <a:t>Effectiveness</a:t>
            </a:r>
            <a:endParaRPr lang="en-US" sz="2800" dirty="0">
              <a:latin typeface="Franklin Gothic Book" panose="020B0503020102020204" pitchFamily="34" charset="0"/>
              <a:hlinkClick r:id="rId3"/>
            </a:endParaRPr>
          </a:p>
          <a:p>
            <a:pPr marL="630238" lvl="2" indent="-242888"/>
            <a:r>
              <a:rPr lang="en-US" sz="2800" dirty="0">
                <a:latin typeface="Franklin Gothic Book" panose="020B0503020102020204" pitchFamily="34" charset="0"/>
              </a:rPr>
              <a:t>U.S. </a:t>
            </a:r>
            <a:r>
              <a:rPr lang="en-US" sz="2800" dirty="0">
                <a:latin typeface="Franklin Gothic Book" panose="020B0503020102020204" pitchFamily="34" charset="0"/>
                <a:sym typeface="Wingdings" panose="05000000000000000000" pitchFamily="2" charset="2"/>
              </a:rPr>
              <a:t> Cuba</a:t>
            </a:r>
          </a:p>
          <a:p>
            <a:pPr marL="630238" lvl="2" indent="-242888"/>
            <a:r>
              <a:rPr lang="en-US" sz="2800" dirty="0">
                <a:latin typeface="Franklin Gothic Book" panose="020B0503020102020204" pitchFamily="34" charset="0"/>
              </a:rPr>
              <a:t>E.U., U.S. </a:t>
            </a:r>
            <a:r>
              <a:rPr lang="en-US" sz="2800" dirty="0">
                <a:latin typeface="Franklin Gothic Book" panose="020B0503020102020204" pitchFamily="34" charset="0"/>
                <a:sym typeface="Wingdings" panose="05000000000000000000" pitchFamily="2" charset="2"/>
              </a:rPr>
              <a:t> Russia</a:t>
            </a:r>
            <a:endParaRPr lang="en-US" sz="2800" dirty="0">
              <a:latin typeface="Franklin Gothic Book" panose="020B0503020102020204" pitchFamily="34" charset="0"/>
            </a:endParaRPr>
          </a:p>
          <a:p>
            <a:pPr marL="630238" lvl="2" indent="-242888"/>
            <a:r>
              <a:rPr lang="en-US" sz="2800" dirty="0">
                <a:latin typeface="Franklin Gothic Book" panose="020B0503020102020204" pitchFamily="34" charset="0"/>
              </a:rPr>
              <a:t>Global, unilateral</a:t>
            </a:r>
          </a:p>
          <a:p>
            <a:pPr marL="904558" lvl="3" indent="-242888"/>
            <a:r>
              <a:rPr lang="en-US" sz="2600" dirty="0">
                <a:latin typeface="Franklin Gothic Book" panose="020B0503020102020204" pitchFamily="34" charset="0"/>
              </a:rPr>
              <a:t>Iran</a:t>
            </a:r>
          </a:p>
          <a:p>
            <a:pPr marL="904558" lvl="3" indent="-242888"/>
            <a:r>
              <a:rPr lang="en-US" sz="2600" dirty="0">
                <a:latin typeface="Franklin Gothic Book" panose="020B0503020102020204" pitchFamily="34" charset="0"/>
                <a:sym typeface="Wingdings" panose="05000000000000000000" pitchFamily="2" charset="2"/>
              </a:rPr>
              <a:t>N. Korea</a:t>
            </a:r>
            <a:endParaRPr lang="en-US" sz="2600" dirty="0">
              <a:latin typeface="Franklin Gothic Book" panose="020B0503020102020204" pitchFamily="34" charset="0"/>
            </a:endParaRPr>
          </a:p>
          <a:p>
            <a:pPr marL="639763" lvl="2" indent="0">
              <a:buClr>
                <a:srgbClr val="009DD9"/>
              </a:buClr>
              <a:buNone/>
            </a:pPr>
            <a:r>
              <a:rPr lang="en-US" sz="1800" dirty="0">
                <a:solidFill>
                  <a:prstClr val="black"/>
                </a:solidFill>
                <a:latin typeface="Franklin Gothic Book" pitchFamily="34" charset="0"/>
              </a:rPr>
              <a:t>¤</a:t>
            </a:r>
          </a:p>
          <a:p>
            <a:pPr marL="517525" lvl="1" indent="0">
              <a:buNone/>
            </a:pPr>
            <a:endParaRPr lang="en-US" sz="2800" dirty="0">
              <a:latin typeface="Franklin Gothic Book" pitchFamily="34" charset="0"/>
            </a:endParaRPr>
          </a:p>
          <a:p>
            <a:pPr marL="517525" lvl="1" indent="0">
              <a:buNone/>
            </a:pPr>
            <a:endParaRPr lang="en-US" sz="2800" dirty="0">
              <a:latin typeface="Franklin Gothic Book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53000" y="838200"/>
            <a:ext cx="4053840" cy="2438400"/>
            <a:chOff x="228600" y="3581400"/>
            <a:chExt cx="4434840" cy="3034844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4" t="2759" r="2774" b="2391"/>
            <a:stretch/>
          </p:blipFill>
          <p:spPr bwMode="auto">
            <a:xfrm>
              <a:off x="228600" y="3581400"/>
              <a:ext cx="4434840" cy="29900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28600" y="6400800"/>
              <a:ext cx="44348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hlinkClick r:id="rId5"/>
                </a:rPr>
                <a:t>https://iran2407.wordpress.com/author/iranuclear/page/13/</a:t>
              </a:r>
              <a:r>
                <a:rPr lang="en-US" sz="800" dirty="0"/>
                <a:t>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414837" y="3341869"/>
            <a:ext cx="4729163" cy="3516131"/>
            <a:chOff x="5029200" y="1316735"/>
            <a:chExt cx="3967163" cy="290653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83" b="12951"/>
            <a:stretch/>
          </p:blipFill>
          <p:spPr bwMode="auto">
            <a:xfrm>
              <a:off x="5029200" y="1316735"/>
              <a:ext cx="3967163" cy="28986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029200" y="4038600"/>
              <a:ext cx="396716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hlinkClick r:id="rId7"/>
                </a:rPr>
                <a:t>http://themillenniumreport.com/2014/07/nine-eu-countries-to-block-economic-sanctions-against-russia</a:t>
              </a:r>
              <a:r>
                <a:rPr lang="en-US" sz="600" dirty="0"/>
                <a:t> 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803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" y="-195334"/>
            <a:ext cx="5926015" cy="113873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Gill Sans MT" panose="020B0502020104020203" pitchFamily="34" charset="0"/>
              </a:rPr>
              <a:t>Terrorism</a:t>
            </a:r>
            <a:r>
              <a:rPr lang="en-US" sz="32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7" y="1143000"/>
            <a:ext cx="7790688" cy="6172200"/>
          </a:xfrm>
        </p:spPr>
        <p:txBody>
          <a:bodyPr>
            <a:normAutofit/>
          </a:bodyPr>
          <a:lstStyle/>
          <a:p>
            <a:pPr marL="228600" indent="-225425"/>
            <a:r>
              <a:rPr lang="en-US" sz="2600" dirty="0">
                <a:latin typeface="Abadi" panose="020B0604020104020204" pitchFamily="34" charset="0"/>
              </a:rPr>
              <a:t>Instill terror in civilians</a:t>
            </a:r>
          </a:p>
          <a:p>
            <a:pPr marL="228600" indent="-228600"/>
            <a:r>
              <a:rPr lang="en-US" sz="2600" dirty="0">
                <a:latin typeface="Abadi" panose="020B0604020104020204" pitchFamily="34" charset="0"/>
              </a:rPr>
              <a:t>Motivation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Political, religious, ideological </a:t>
            </a:r>
          </a:p>
          <a:p>
            <a:pPr lvl="2"/>
            <a:r>
              <a:rPr lang="en-US" sz="2600" dirty="0">
                <a:latin typeface="Abadi" panose="020B0604020104020204" pitchFamily="34" charset="0"/>
              </a:rPr>
              <a:t>Colonization, westernization</a:t>
            </a:r>
          </a:p>
          <a:p>
            <a:pPr lvl="2"/>
            <a:r>
              <a:rPr lang="en-US" sz="2600" dirty="0">
                <a:latin typeface="Abadi" panose="020B0604020104020204" pitchFamily="34" charset="0"/>
              </a:rPr>
              <a:t>Attention, challenge gov’t</a:t>
            </a:r>
          </a:p>
          <a:p>
            <a:pPr lvl="2"/>
            <a:r>
              <a:rPr lang="en-US" sz="2600" dirty="0">
                <a:latin typeface="Abadi" panose="020B0604020104020204" pitchFamily="34" charset="0"/>
              </a:rPr>
              <a:t>Independence</a:t>
            </a:r>
          </a:p>
          <a:p>
            <a:pPr marL="217488" indent="-263525"/>
            <a:r>
              <a:rPr lang="en-US" sz="2600" dirty="0">
                <a:latin typeface="Abadi" panose="020B0604020104020204" pitchFamily="34" charset="0"/>
              </a:rPr>
              <a:t>Domestic terrorism</a:t>
            </a:r>
          </a:p>
          <a:p>
            <a:pPr marL="583248" lvl="1" indent="-263525"/>
            <a:r>
              <a:rPr lang="en-US" sz="2600" dirty="0">
                <a:latin typeface="Abadi" panose="020B0604020104020204" pitchFamily="34" charset="0"/>
              </a:rPr>
              <a:t>Freedom fighters v. terrorists</a:t>
            </a:r>
          </a:p>
          <a:p>
            <a:pPr marL="583248" lvl="1" indent="-263525"/>
            <a:r>
              <a:rPr lang="en-US" sz="2400" dirty="0">
                <a:latin typeface="Abadi" panose="020B0604020104020204" pitchFamily="34" charset="0"/>
              </a:rPr>
              <a:t>Israel </a:t>
            </a:r>
            <a:r>
              <a:rPr lang="en-US" sz="2400" dirty="0">
                <a:latin typeface="Abadi" panose="020B0604020104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Abadi" panose="020B0604020104020204" pitchFamily="34" charset="0"/>
              </a:rPr>
              <a:t>Gaza Strip</a:t>
            </a:r>
            <a:endParaRPr lang="en-US" sz="2600" dirty="0">
              <a:latin typeface="Abadi" panose="020B0604020104020204" pitchFamily="34" charset="0"/>
            </a:endParaRPr>
          </a:p>
          <a:p>
            <a:pPr marL="287338" lvl="2" indent="0">
              <a:buClr>
                <a:srgbClr val="FEB80A"/>
              </a:buClr>
              <a:buNone/>
            </a:pPr>
            <a:r>
              <a:rPr lang="en-US" sz="1400" dirty="0">
                <a:solidFill>
                  <a:prstClr val="black"/>
                </a:solidFill>
              </a:rPr>
              <a:t>¤</a:t>
            </a:r>
            <a:endParaRPr lang="en-US" sz="1800" dirty="0"/>
          </a:p>
          <a:p>
            <a:pPr marL="596646" indent="-514350"/>
            <a:endParaRPr lang="en-US" sz="2800" dirty="0"/>
          </a:p>
          <a:p>
            <a:pPr marL="596646" indent="-514350"/>
            <a:endParaRPr lang="en-US" dirty="0"/>
          </a:p>
          <a:p>
            <a:pPr marL="870966" lvl="1" indent="-514350">
              <a:buNone/>
            </a:pPr>
            <a:endParaRPr lang="en-US" dirty="0"/>
          </a:p>
          <a:p>
            <a:pPr marL="596646" indent="-514350"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D9839-ACE2-4E87-95E5-C668EA0DA87D}"/>
              </a:ext>
            </a:extLst>
          </p:cNvPr>
          <p:cNvSpPr txBox="1"/>
          <p:nvPr/>
        </p:nvSpPr>
        <p:spPr>
          <a:xfrm>
            <a:off x="5638800" y="6657976"/>
            <a:ext cx="2995803" cy="20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3"/>
              </a:rPr>
              <a:t>https://espresso.economist.com/9f5a14374960400c7f537198d1e26acd</a:t>
            </a:r>
            <a:r>
              <a:rPr lang="en-US" sz="700" dirty="0"/>
              <a:t> 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105BE3-00AD-45A7-9FC4-EDCB6D45EC3C}"/>
              </a:ext>
            </a:extLst>
          </p:cNvPr>
          <p:cNvGrpSpPr/>
          <p:nvPr/>
        </p:nvGrpSpPr>
        <p:grpSpPr>
          <a:xfrm>
            <a:off x="5029200" y="4343400"/>
            <a:ext cx="4343400" cy="2534198"/>
            <a:chOff x="4946904" y="4174244"/>
            <a:chExt cx="4527012" cy="2709271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888A9CD7-E7DA-4343-A18F-E9220DFE0B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18"/>
            <a:stretch/>
          </p:blipFill>
          <p:spPr bwMode="auto">
            <a:xfrm>
              <a:off x="4946904" y="4174244"/>
              <a:ext cx="4190999" cy="26837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D97EB2-97CD-418B-B22C-96192BF28636}"/>
                </a:ext>
              </a:extLst>
            </p:cNvPr>
            <p:cNvSpPr txBox="1"/>
            <p:nvPr/>
          </p:nvSpPr>
          <p:spPr>
            <a:xfrm>
              <a:off x="5649393" y="6488668"/>
              <a:ext cx="3824523" cy="39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hlinkClick r:id="rId5"/>
                </a:rPr>
                <a:t>Kurdish Worker’s Party (PKK)</a:t>
              </a:r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21AE98E-F4BC-046D-F8E3-4AD04B2D46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82"/>
          <a:stretch/>
        </p:blipFill>
        <p:spPr>
          <a:xfrm>
            <a:off x="4870273" y="1"/>
            <a:ext cx="4319618" cy="30871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A7654-80A1-6655-D1F3-5285B5B2C4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273" y="4268"/>
            <a:ext cx="1326410" cy="719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C6D0C2-7285-D6EC-9089-17927E372A99}"/>
              </a:ext>
            </a:extLst>
          </p:cNvPr>
          <p:cNvSpPr txBox="1"/>
          <p:nvPr/>
        </p:nvSpPr>
        <p:spPr>
          <a:xfrm>
            <a:off x="5134707" y="-24071"/>
            <a:ext cx="381000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dirty="0">
                <a:hlinkClick r:id="rId8"/>
              </a:rPr>
              <a:t>https://www.reuters.com/graphics/ISRAEL-PALESTINIANS/MAPS/movajdladpa/cdn/images/graphics/isw-nov5-md.jpg</a:t>
            </a:r>
            <a:r>
              <a:rPr lang="en-US" sz="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386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7739"/>
            <a:ext cx="5181599" cy="10668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Gill Sans MT" panose="020B0502020104020203" pitchFamily="34" charset="0"/>
              </a:rPr>
              <a:t>Int’l Terrorism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91640" y="869061"/>
            <a:ext cx="8229600" cy="5998464"/>
          </a:xfrm>
        </p:spPr>
        <p:txBody>
          <a:bodyPr>
            <a:normAutofit/>
          </a:bodyPr>
          <a:lstStyle/>
          <a:p>
            <a:pPr marL="685800" lvl="1" indent="-173038"/>
            <a:r>
              <a:rPr lang="en-US" sz="2800" dirty="0">
                <a:latin typeface="Abadi" panose="020B0604020202020204" pitchFamily="34" charset="0"/>
              </a:rPr>
              <a:t>Organize, attack across borders</a:t>
            </a:r>
          </a:p>
          <a:p>
            <a:pPr marL="1033463" lvl="2">
              <a:buClr>
                <a:schemeClr val="accent3"/>
              </a:buClr>
            </a:pPr>
            <a:r>
              <a:rPr lang="en-US" sz="2600" dirty="0">
                <a:latin typeface="Abadi" panose="020B0604020202020204" pitchFamily="34" charset="0"/>
              </a:rPr>
              <a:t>al-Qaeda, Boko Haram, </a:t>
            </a:r>
            <a:br>
              <a:rPr lang="en-US" sz="2600" dirty="0">
                <a:latin typeface="Abadi" panose="020B0604020202020204" pitchFamily="34" charset="0"/>
              </a:rPr>
            </a:br>
            <a:r>
              <a:rPr lang="en-US" sz="2600" dirty="0">
                <a:latin typeface="Abadi" panose="020B0604020202020204" pitchFamily="34" charset="0"/>
              </a:rPr>
              <a:t>al-</a:t>
            </a:r>
            <a:r>
              <a:rPr lang="en-US" sz="2600" dirty="0" err="1">
                <a:latin typeface="Abadi" panose="020B0604020202020204" pitchFamily="34" charset="0"/>
              </a:rPr>
              <a:t>Shabab</a:t>
            </a:r>
            <a:r>
              <a:rPr lang="en-US" sz="2600" dirty="0">
                <a:latin typeface="Abadi" panose="020B0604020202020204" pitchFamily="34" charset="0"/>
              </a:rPr>
              <a:t>, ISIS</a:t>
            </a:r>
          </a:p>
          <a:p>
            <a:pPr marL="685800" lvl="1" indent="-173038"/>
            <a:r>
              <a:rPr lang="en-US" sz="2800" dirty="0">
                <a:latin typeface="Abadi" panose="020B0604020202020204" pitchFamily="34" charset="0"/>
              </a:rPr>
              <a:t>State-sponsored terrorism</a:t>
            </a:r>
          </a:p>
          <a:p>
            <a:pPr marL="1033463" lvl="3" indent="-174625"/>
            <a:r>
              <a:rPr lang="en-US" sz="2600" dirty="0">
                <a:latin typeface="Abadi" panose="020B0604020202020204" pitchFamily="34" charset="0"/>
                <a:sym typeface="Wingdings" pitchFamily="2" charset="2"/>
              </a:rPr>
              <a:t>Iran (Shia)  Hezbollah, Houthis</a:t>
            </a:r>
          </a:p>
          <a:p>
            <a:pPr marL="914400" lvl="3" indent="0">
              <a:buNone/>
            </a:pPr>
            <a:r>
              <a:rPr lang="en-US" sz="1800" dirty="0">
                <a:solidFill>
                  <a:prstClr val="black"/>
                </a:solidFill>
              </a:rPr>
              <a:t>¤</a:t>
            </a:r>
            <a:endParaRPr lang="en-US" sz="26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09800" y="3337764"/>
            <a:ext cx="5666349" cy="3414346"/>
            <a:chOff x="3654669" y="3437792"/>
            <a:chExt cx="5666349" cy="3414346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4669" y="3437792"/>
              <a:ext cx="5326380" cy="34143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184487" y="6652083"/>
              <a:ext cx="21365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hlinkClick r:id="rId4"/>
                </a:rPr>
                <a:t>http://www.bbc.com/news/world-29063111</a:t>
              </a:r>
              <a:r>
                <a:rPr lang="en-US" sz="700" dirty="0"/>
                <a:t> 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04800"/>
            <a:ext cx="3547261" cy="212835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486400" y="2140769"/>
            <a:ext cx="354726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dirty="0">
              <a:hlinkClick r:id="" action="ppaction://noaction"/>
            </a:endParaRPr>
          </a:p>
          <a:p>
            <a:r>
              <a:rPr lang="en-US" sz="600" dirty="0">
                <a:hlinkClick r:id="" action="ppaction://noaction"/>
              </a:rPr>
              <a:t>https</a:t>
            </a:r>
            <a:r>
              <a:rPr lang="en-US" sz="600" dirty="0">
                <a:hlinkClick r:id="rId6"/>
              </a:rPr>
              <a:t>://www.theguardian.com/world/2019/jan/15/nairobi-kenya-gunfire-hotel-complex-dusitd2</a:t>
            </a:r>
            <a:r>
              <a:rPr lang="en-US" sz="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484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777" y="0"/>
            <a:ext cx="8153400" cy="838200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Gill Sans MT" panose="020B0502020104020203" pitchFamily="34" charset="0"/>
              </a:rPr>
              <a:t>        Somali Charcoal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5" t="38267" r="36050" b="18534"/>
          <a:stretch/>
        </p:blipFill>
        <p:spPr>
          <a:xfrm>
            <a:off x="-34263" y="3547770"/>
            <a:ext cx="3657600" cy="3310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7" y="1002360"/>
            <a:ext cx="3200400" cy="24003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Picture 3" descr="A picture containing reptile&#10;&#10;Description automatically generated">
            <a:extLst>
              <a:ext uri="{FF2B5EF4-FFF2-40B4-BE49-F238E27FC236}">
                <a16:creationId xmlns:a16="http://schemas.microsoft.com/office/drawing/2014/main" id="{9FD05516-1A9C-4168-9B65-2ED8219C5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152847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6877" y="736245"/>
            <a:ext cx="3592077" cy="8382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        Somali Charcoal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r="35812" b="13333"/>
          <a:stretch/>
        </p:blipFill>
        <p:spPr>
          <a:xfrm>
            <a:off x="6705601" y="22963"/>
            <a:ext cx="2419350" cy="6825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7037" r="40833" b="7039"/>
          <a:stretch/>
        </p:blipFill>
        <p:spPr>
          <a:xfrm>
            <a:off x="3581401" y="76200"/>
            <a:ext cx="3124200" cy="4419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 descr="A picture containing basket&#10;&#10;Description automatically generated">
            <a:extLst>
              <a:ext uri="{FF2B5EF4-FFF2-40B4-BE49-F238E27FC236}">
                <a16:creationId xmlns:a16="http://schemas.microsoft.com/office/drawing/2014/main" id="{9682ECD8-D7E6-47A2-86C1-DDA6A32BC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4535090"/>
            <a:ext cx="4095750" cy="23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70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21"/>
            <a:ext cx="8763000" cy="9906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Somali Charcoal </a:t>
            </a:r>
            <a:endParaRPr lang="en-US" sz="2700" dirty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382000" cy="5638800"/>
          </a:xfrm>
        </p:spPr>
        <p:txBody>
          <a:bodyPr numCol="2">
            <a:normAutofit/>
          </a:bodyPr>
          <a:lstStyle/>
          <a:p>
            <a:pPr marL="119063" indent="0">
              <a:buNone/>
            </a:pPr>
            <a:r>
              <a:rPr lang="en-US" b="1" dirty="0">
                <a:latin typeface="Abadi" panose="020B0604020104020204" pitchFamily="34" charset="0"/>
              </a:rPr>
              <a:t>Supply</a:t>
            </a:r>
            <a:endParaRPr lang="en-US" sz="2800" b="1" dirty="0">
              <a:latin typeface="Abadi" panose="020B0604020104020204" pitchFamily="34" charset="0"/>
            </a:endParaRPr>
          </a:p>
          <a:p>
            <a:pPr marL="571500" indent="-282575"/>
            <a:r>
              <a:rPr lang="en-US" sz="2800" dirty="0">
                <a:latin typeface="Abadi" panose="020B0604020104020204" pitchFamily="34" charset="0"/>
              </a:rPr>
              <a:t>Need $</a:t>
            </a:r>
          </a:p>
          <a:p>
            <a:pPr marL="845820" lvl="1" indent="-282575"/>
            <a:r>
              <a:rPr lang="en-US" sz="2600" dirty="0">
                <a:latin typeface="Abadi" panose="020B0604020104020204" pitchFamily="34" charset="0"/>
              </a:rPr>
              <a:t>Unique charcoal</a:t>
            </a:r>
          </a:p>
          <a:p>
            <a:pPr marL="571500" indent="-282575"/>
            <a:r>
              <a:rPr lang="en-US" sz="2800" dirty="0">
                <a:latin typeface="Abadi" panose="020B0604020104020204" pitchFamily="34" charset="0"/>
              </a:rPr>
              <a:t>al-</a:t>
            </a:r>
            <a:r>
              <a:rPr lang="en-US" sz="2800" dirty="0" err="1">
                <a:latin typeface="Abadi" panose="020B0604020104020204" pitchFamily="34" charset="0"/>
              </a:rPr>
              <a:t>Shabab</a:t>
            </a:r>
            <a:r>
              <a:rPr lang="en-US" sz="2800" dirty="0">
                <a:latin typeface="Abadi" panose="020B0604020104020204" pitchFamily="34" charset="0"/>
              </a:rPr>
              <a:t> takes a cut</a:t>
            </a:r>
          </a:p>
          <a:p>
            <a:pPr marL="845820" lvl="1" indent="-282575"/>
            <a:r>
              <a:rPr lang="en-US" sz="2600" dirty="0">
                <a:latin typeface="Abadi" panose="020B0604020104020204" pitchFamily="34" charset="0"/>
              </a:rPr>
              <a:t>Support terrorist activities</a:t>
            </a:r>
          </a:p>
          <a:p>
            <a:pPr marL="571500" indent="-282575"/>
            <a:r>
              <a:rPr lang="en-US" sz="2800" dirty="0">
                <a:latin typeface="Abadi" panose="020B0604020104020204" pitchFamily="34" charset="0"/>
              </a:rPr>
              <a:t>UN export ban</a:t>
            </a:r>
          </a:p>
          <a:p>
            <a:pPr marL="845820" lvl="1" indent="-282575"/>
            <a:r>
              <a:rPr lang="en-US" sz="2600" dirty="0">
                <a:latin typeface="Abadi" panose="020B0604020104020204" pitchFamily="34" charset="0"/>
              </a:rPr>
              <a:t>Weapons from Yemen</a:t>
            </a:r>
          </a:p>
          <a:p>
            <a:pPr marL="845820" lvl="1" indent="-282575"/>
            <a:r>
              <a:rPr lang="en-US" sz="2600" dirty="0">
                <a:latin typeface="Abadi" panose="020B0604020104020204" pitchFamily="34" charset="0"/>
              </a:rPr>
              <a:t>Anti-piracy forces</a:t>
            </a:r>
          </a:p>
          <a:p>
            <a:pPr marL="288925" indent="0">
              <a:buNone/>
            </a:pPr>
            <a:endParaRPr lang="en-US" sz="1400" dirty="0">
              <a:latin typeface="Abadi" panose="020B0604020104020204" pitchFamily="34" charset="0"/>
            </a:endParaRPr>
          </a:p>
          <a:p>
            <a:pPr marL="288925" indent="0">
              <a:buNone/>
            </a:pPr>
            <a:endParaRPr lang="en-US" sz="2800" dirty="0">
              <a:latin typeface="Abadi" panose="020B0604020104020204" pitchFamily="34" charset="0"/>
            </a:endParaRPr>
          </a:p>
          <a:p>
            <a:pPr marL="119063" indent="0">
              <a:buNone/>
            </a:pPr>
            <a:endParaRPr lang="en-US" b="1" dirty="0">
              <a:latin typeface="Abadi" panose="020B0604020104020204" pitchFamily="34" charset="0"/>
            </a:endParaRPr>
          </a:p>
          <a:p>
            <a:pPr marL="119063" indent="0">
              <a:buNone/>
            </a:pPr>
            <a:r>
              <a:rPr lang="en-US" b="1" dirty="0">
                <a:latin typeface="Abadi" panose="020B0604020104020204" pitchFamily="34" charset="0"/>
              </a:rPr>
              <a:t>Demand</a:t>
            </a:r>
            <a:endParaRPr lang="en-US" sz="2800" b="1" dirty="0">
              <a:latin typeface="Abadi" panose="020B0604020104020204" pitchFamily="34" charset="0"/>
            </a:endParaRPr>
          </a:p>
          <a:p>
            <a:pPr marL="571500" indent="-282575"/>
            <a:r>
              <a:rPr lang="en-US" sz="2800" dirty="0">
                <a:latin typeface="Abadi" panose="020B0604020104020204" pitchFamily="34" charset="0"/>
              </a:rPr>
              <a:t>Gulf states – shisha lounges</a:t>
            </a:r>
          </a:p>
          <a:p>
            <a:pPr marL="571500" indent="-282575"/>
            <a:r>
              <a:rPr lang="en-US" sz="2800" dirty="0">
                <a:latin typeface="Abadi" panose="020B0604020104020204" pitchFamily="34" charset="0"/>
              </a:rPr>
              <a:t>Ignore ban</a:t>
            </a:r>
          </a:p>
          <a:p>
            <a:pPr marL="571500" indent="-282575"/>
            <a:endParaRPr lang="en-US" sz="1200" dirty="0">
              <a:latin typeface="Abadi" panose="020B0604020104020204" pitchFamily="34" charset="0"/>
            </a:endParaRPr>
          </a:p>
          <a:p>
            <a:pPr marL="288925" indent="0">
              <a:buNone/>
            </a:pPr>
            <a:r>
              <a:rPr lang="en-US" sz="2800" dirty="0">
                <a:latin typeface="Abadi" panose="020B0604020104020204" pitchFamily="34" charset="0"/>
              </a:rPr>
              <a:t>Bottom line: </a:t>
            </a:r>
            <a:br>
              <a:rPr lang="en-US" sz="2800" dirty="0">
                <a:latin typeface="Abadi" panose="020B0604020104020204" pitchFamily="34" charset="0"/>
              </a:rPr>
            </a:br>
            <a:r>
              <a:rPr lang="en-US" sz="2800" dirty="0">
                <a:latin typeface="Abadi" panose="020B0604020104020204" pitchFamily="34" charset="0"/>
              </a:rPr>
              <a:t>   Need cooperation</a:t>
            </a:r>
          </a:p>
          <a:p>
            <a:pPr marL="288925" lvl="2" indent="0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r>
              <a:rPr lang="en-US" sz="1200" dirty="0">
                <a:solidFill>
                  <a:prstClr val="black"/>
                </a:solidFill>
                <a:latin typeface="Abadi" panose="020B0604020104020204" pitchFamily="34" charset="0"/>
              </a:rPr>
              <a:t>¤</a:t>
            </a:r>
            <a:endParaRPr lang="en-US" sz="1200" dirty="0">
              <a:latin typeface="Abadi" panose="020B0604020104020204" pitchFamily="34" charset="0"/>
            </a:endParaRPr>
          </a:p>
          <a:p>
            <a:pPr marL="82296" indent="0">
              <a:buNone/>
            </a:pP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7778" r="20833" b="27778"/>
          <a:stretch/>
        </p:blipFill>
        <p:spPr>
          <a:xfrm>
            <a:off x="4535714" y="4419600"/>
            <a:ext cx="4456692" cy="22008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2524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76200"/>
            <a:ext cx="8610600" cy="662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Maiandra GD" panose="020E0502030308020204" pitchFamily="34" charset="0"/>
              </a:rPr>
              <a:t>Similar Situations?</a:t>
            </a:r>
          </a:p>
          <a:p>
            <a:pPr marL="119062" indent="0">
              <a:buNone/>
            </a:pPr>
            <a:endParaRPr lang="en-US" sz="700" b="1" dirty="0"/>
          </a:p>
          <a:p>
            <a:pPr marL="690563" indent="-287338"/>
            <a:r>
              <a:rPr lang="en-US" sz="2600" dirty="0"/>
              <a:t>Mangroves</a:t>
            </a:r>
          </a:p>
          <a:p>
            <a:pPr marL="690563" indent="-287338"/>
            <a:r>
              <a:rPr lang="en-US" sz="2600" dirty="0"/>
              <a:t>Space Junk</a:t>
            </a:r>
          </a:p>
          <a:p>
            <a:pPr marL="690563" indent="-287338"/>
            <a:r>
              <a:rPr lang="en-US" sz="2600" dirty="0"/>
              <a:t>Marine Protected Areas (MPAs)</a:t>
            </a:r>
          </a:p>
          <a:p>
            <a:pPr marL="690563" indent="-338138"/>
            <a:r>
              <a:rPr lang="en-US" sz="2600" dirty="0"/>
              <a:t>Rosewood trees</a:t>
            </a:r>
          </a:p>
          <a:p>
            <a:pPr marL="690563" indent="-338138"/>
            <a:r>
              <a:rPr lang="en-US" sz="2600" dirty="0"/>
              <a:t>Crystals</a:t>
            </a:r>
          </a:p>
          <a:p>
            <a:pPr marL="690563" indent="-338138"/>
            <a:r>
              <a:rPr lang="en-US" sz="2600"/>
              <a:t>Chinese trade w/ N Korea</a:t>
            </a:r>
            <a:endParaRPr lang="en-US" sz="2600" dirty="0"/>
          </a:p>
          <a:p>
            <a:pPr marL="119062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¤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1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5969941" cy="1066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Transnational Crime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7791723" cy="5867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en-US" sz="2600" dirty="0">
                <a:latin typeface="Abadi" panose="020B0604020104020204" pitchFamily="34" charset="0"/>
              </a:rPr>
              <a:t>Crosses national boundaries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latin typeface="Abadi" panose="020B0604020104020204" pitchFamily="34" charset="0"/>
              </a:rPr>
              <a:t>Piracy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latin typeface="Abadi" panose="020B0604020104020204" pitchFamily="34" charset="0"/>
              </a:rPr>
              <a:t>Cybercrime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latin typeface="Abadi" panose="020B0604020104020204" pitchFamily="34" charset="0"/>
              </a:rPr>
              <a:t>Money Laundering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latin typeface="Abadi" panose="020B0604020104020204" pitchFamily="34" charset="0"/>
              </a:rPr>
              <a:t>Trafficking</a:t>
            </a:r>
          </a:p>
          <a:p>
            <a:pPr marL="739775" lvl="2" indent="-182563"/>
            <a:r>
              <a:rPr lang="en-US" sz="2600" dirty="0">
                <a:solidFill>
                  <a:prstClr val="black"/>
                </a:solidFill>
                <a:latin typeface="Abadi" panose="020B0604020104020204" pitchFamily="34" charset="0"/>
              </a:rPr>
              <a:t>Demand = supply</a:t>
            </a:r>
          </a:p>
          <a:p>
            <a:pPr marL="739775" indent="0">
              <a:buNone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¤</a:t>
            </a:r>
            <a:endParaRPr lang="en-US" sz="2600" dirty="0">
              <a:solidFill>
                <a:prstClr val="black"/>
              </a:solidFill>
            </a:endParaRPr>
          </a:p>
          <a:p>
            <a:pPr marL="402336" lvl="1" indent="0">
              <a:buNone/>
            </a:pPr>
            <a:endParaRPr lang="en-US" sz="2600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1482" r="20000" b="1513"/>
          <a:stretch/>
        </p:blipFill>
        <p:spPr>
          <a:xfrm>
            <a:off x="368076" y="4274544"/>
            <a:ext cx="2831432" cy="24453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http://www.infosources.info/images/article_pictures/1227-12018-07-26-11010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8909" r="13667" b="11804"/>
          <a:stretch/>
        </p:blipFill>
        <p:spPr bwMode="auto">
          <a:xfrm>
            <a:off x="3643783" y="3267310"/>
            <a:ext cx="5500217" cy="3590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10400" y="6657945"/>
            <a:ext cx="28476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5"/>
              </a:rPr>
              <a:t>http://www.infosources.info/article.php?aid=411</a:t>
            </a:r>
            <a:r>
              <a:rPr lang="en-US" sz="7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D0977-22B8-41D8-AB79-792EA0F74C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6" t="5557" r="26667" b="2592"/>
          <a:stretch/>
        </p:blipFill>
        <p:spPr>
          <a:xfrm>
            <a:off x="6248400" y="102734"/>
            <a:ext cx="2479116" cy="307410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643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07" y="-228600"/>
            <a:ext cx="8815386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Gill Sans MT" panose="020B0502020104020203" pitchFamily="34" charset="0"/>
              </a:rPr>
              <a:t>Recap</a:t>
            </a:r>
            <a:endParaRPr lang="en-US" b="1" dirty="0">
              <a:latin typeface="Gill Sans MT" panose="020B0502020104020203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86070"/>
            <a:ext cx="4408487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21" y="921657"/>
            <a:ext cx="8153400" cy="591330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badi" panose="020B0604020104020204" pitchFamily="34" charset="0"/>
              </a:rPr>
              <a:t>Fewer wars </a:t>
            </a:r>
            <a:r>
              <a:rPr lang="en-US" sz="2800" dirty="0" err="1">
                <a:latin typeface="Abadi" panose="020B0604020104020204" pitchFamily="34" charset="0"/>
              </a:rPr>
              <a:t>bt.</a:t>
            </a:r>
            <a:r>
              <a:rPr lang="en-US" sz="2800" dirty="0">
                <a:latin typeface="Abadi" panose="020B0604020104020204" pitchFamily="34" charset="0"/>
              </a:rPr>
              <a:t> countries</a:t>
            </a:r>
          </a:p>
          <a:p>
            <a:r>
              <a:rPr lang="en-US" sz="2800" dirty="0">
                <a:latin typeface="Abadi" panose="020B0604020104020204" pitchFamily="34" charset="0"/>
              </a:rPr>
              <a:t>↑ internal conflict</a:t>
            </a:r>
          </a:p>
          <a:p>
            <a:r>
              <a:rPr lang="en-US" sz="2800" dirty="0">
                <a:latin typeface="Abadi" panose="020B0604020104020204" pitchFamily="34" charset="0"/>
              </a:rPr>
              <a:t>Seek dominance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Global, regional, internally</a:t>
            </a:r>
          </a:p>
          <a:p>
            <a:r>
              <a:rPr lang="en-US" sz="2800" dirty="0">
                <a:latin typeface="Abadi" panose="020B0604020104020204" pitchFamily="34" charset="0"/>
              </a:rPr>
              <a:t>Need int’l cooperation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Sanctions 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Transnational issues</a:t>
            </a:r>
          </a:p>
          <a:p>
            <a:pPr lvl="2"/>
            <a:r>
              <a:rPr lang="en-US" sz="2600" dirty="0">
                <a:latin typeface="Abadi" panose="020B0604020104020204" pitchFamily="34" charset="0"/>
              </a:rPr>
              <a:t>Crime</a:t>
            </a:r>
          </a:p>
          <a:p>
            <a:pPr lvl="2"/>
            <a:r>
              <a:rPr lang="en-US" sz="2600" dirty="0">
                <a:latin typeface="Abadi" panose="020B0604020104020204" pitchFamily="34" charset="0"/>
              </a:rPr>
              <a:t>Terrorism</a:t>
            </a:r>
          </a:p>
          <a:p>
            <a:pPr lvl="2"/>
            <a:r>
              <a:rPr lang="en-US" sz="2600">
                <a:latin typeface="Abadi" panose="020B0604020104020204" pitchFamily="34" charset="0"/>
              </a:rPr>
              <a:t>Smuggling</a:t>
            </a:r>
            <a:endParaRPr lang="en-US" sz="2600" dirty="0">
              <a:latin typeface="Abadi" panose="020B0604020104020204" pitchFamily="34" charset="0"/>
            </a:endParaRP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Self-interests</a:t>
            </a:r>
          </a:p>
          <a:p>
            <a:pPr marL="82296" indent="0">
              <a:buNone/>
            </a:pPr>
            <a:r>
              <a:rPr lang="en-US" sz="1800" dirty="0">
                <a:solidFill>
                  <a:prstClr val="black"/>
                </a:solidFill>
                <a:latin typeface="Abadi" panose="020B0604020104020204" pitchFamily="34" charset="0"/>
              </a:rPr>
              <a:t>¤</a:t>
            </a:r>
            <a:endParaRPr lang="en-US" dirty="0">
              <a:latin typeface="Abadi" panose="020B0604020104020204" pitchFamily="34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7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57150"/>
            <a:ext cx="5334000" cy="61029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Weapons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6711" y="610296"/>
            <a:ext cx="7790688" cy="6019800"/>
          </a:xfrm>
        </p:spPr>
        <p:txBody>
          <a:bodyPr>
            <a:normAutofit/>
          </a:bodyPr>
          <a:lstStyle/>
          <a:p>
            <a:pPr marL="285750" indent="-171450"/>
            <a:r>
              <a:rPr lang="en-US" sz="2800" dirty="0">
                <a:latin typeface="Abadi" panose="020B0604020104020204" pitchFamily="34" charset="0"/>
              </a:rPr>
              <a:t>↑ arms transfers</a:t>
            </a:r>
          </a:p>
          <a:p>
            <a:pPr marL="457200" lvl="1" indent="-171450"/>
            <a:r>
              <a:rPr lang="en-US" sz="2600" dirty="0">
                <a:latin typeface="Abadi" panose="020B0604020104020204" pitchFamily="34" charset="0"/>
              </a:rPr>
              <a:t>Cold War, post-CW</a:t>
            </a:r>
          </a:p>
          <a:p>
            <a:pPr marL="457200" lvl="1" indent="-171450"/>
            <a:r>
              <a:rPr lang="en-US" sz="2600" dirty="0">
                <a:latin typeface="Abadi" panose="020B0604020104020204" pitchFamily="34" charset="0"/>
              </a:rPr>
              <a:t>UN ATT proposal</a:t>
            </a:r>
          </a:p>
          <a:p>
            <a:pPr marL="285750" indent="-204788"/>
            <a:r>
              <a:rPr lang="en-US" sz="2800" dirty="0">
                <a:latin typeface="Abadi" panose="020B0604020104020204" pitchFamily="34" charset="0"/>
              </a:rPr>
              <a:t>↑ technology</a:t>
            </a:r>
          </a:p>
          <a:p>
            <a:pPr marL="560070" lvl="1" indent="-204788"/>
            <a:r>
              <a:rPr lang="en-US" sz="2600" dirty="0">
                <a:latin typeface="Abadi" panose="020B0604020104020204" pitchFamily="34" charset="0"/>
              </a:rPr>
              <a:t>N. Korea, Iran</a:t>
            </a:r>
          </a:p>
          <a:p>
            <a:pPr marL="285750" indent="-204788"/>
            <a:r>
              <a:rPr lang="en-US" sz="2800" dirty="0">
                <a:latin typeface="Abadi" panose="020B0604020104020204" pitchFamily="34" charset="0"/>
              </a:rPr>
              <a:t>Cyber attacks</a:t>
            </a:r>
          </a:p>
          <a:p>
            <a:pPr marL="287338" lvl="2" indent="0">
              <a:buClr>
                <a:srgbClr val="FEB80A"/>
              </a:buClr>
              <a:buNone/>
            </a:pPr>
            <a:r>
              <a:rPr lang="en-US" sz="1400" dirty="0">
                <a:solidFill>
                  <a:prstClr val="black"/>
                </a:solidFill>
              </a:rPr>
              <a:t>¤</a:t>
            </a:r>
            <a:endParaRPr lang="en-US" sz="2400" dirty="0"/>
          </a:p>
          <a:p>
            <a:pPr marL="596646" indent="-514350"/>
            <a:endParaRPr lang="en-US" sz="2800" dirty="0"/>
          </a:p>
          <a:p>
            <a:pPr marL="596646" indent="-514350"/>
            <a:endParaRPr lang="en-US" dirty="0"/>
          </a:p>
          <a:p>
            <a:pPr marL="870966" lvl="1" indent="-514350">
              <a:buNone/>
            </a:pPr>
            <a:endParaRPr lang="en-US" dirty="0"/>
          </a:p>
          <a:p>
            <a:pPr marL="596646" indent="-514350">
              <a:buNone/>
            </a:pP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264175"/>
              </p:ext>
            </p:extLst>
          </p:nvPr>
        </p:nvGraphicFramePr>
        <p:xfrm>
          <a:off x="292256" y="3613390"/>
          <a:ext cx="3730943" cy="32004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263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Abadi" panose="020B0604020104020204" pitchFamily="34" charset="0"/>
                        </a:rPr>
                        <a:t>Rank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Abadi" panose="020B0604020104020204" pitchFamily="34" charset="0"/>
                        </a:rPr>
                        <a:t>Supplier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Abadi" panose="020B0604020104020204" pitchFamily="34" charset="0"/>
                        </a:rPr>
                        <a:t>Arms sales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6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badi" panose="020B0604020104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badi" panose="020B0604020104020204" pitchFamily="34" charset="0"/>
                        </a:rPr>
                        <a:t>U.S.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badi" panose="020B0604020104020204" pitchFamily="34" charset="0"/>
                        </a:rPr>
                        <a:t>$10.7</a:t>
                      </a:r>
                      <a:r>
                        <a:rPr lang="en-US" sz="220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2200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26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badi" panose="020B0604020104020204" pitchFamily="34" charset="0"/>
                        </a:rPr>
                        <a:t>Russia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badi" panose="020B0604020104020204" pitchFamily="34" charset="0"/>
                        </a:rPr>
                        <a:t>$4.7</a:t>
                      </a:r>
                      <a:r>
                        <a:rPr lang="en-US" sz="220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2200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26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badi" panose="020B0604020104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badi" panose="020B0604020104020204" pitchFamily="34" charset="0"/>
                        </a:rPr>
                        <a:t>France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badi" panose="020B0604020104020204" pitchFamily="34" charset="0"/>
                        </a:rPr>
                        <a:t>$3.4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26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badi" panose="020B0604020104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badi" panose="020B0604020104020204" pitchFamily="34" charset="0"/>
                        </a:rPr>
                        <a:t>China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badi" panose="020B0604020104020204" pitchFamily="34" charset="0"/>
                        </a:rPr>
                        <a:t>$1.4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26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badi" panose="020B0604020104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badi" panose="020B0604020104020204" pitchFamily="34" charset="0"/>
                        </a:rPr>
                        <a:t>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baseline="0" dirty="0">
                          <a:latin typeface="Abadi" panose="020B0604020104020204" pitchFamily="34" charset="0"/>
                        </a:rPr>
                        <a:t>$1.2 b</a:t>
                      </a:r>
                      <a:endParaRPr lang="en-US" sz="2200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26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badi" panose="020B0604020104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badi" panose="020B0604020104020204" pitchFamily="34" charset="0"/>
                        </a:rPr>
                        <a:t>U.K.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badi" panose="020B0604020104020204" pitchFamily="34" charset="0"/>
                        </a:rPr>
                        <a:t>$97 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132">
                <a:tc gridSpan="3">
                  <a:txBody>
                    <a:bodyPr/>
                    <a:lstStyle/>
                    <a:p>
                      <a:r>
                        <a:rPr lang="en-US" sz="800" dirty="0">
                          <a:hlinkClick r:id="rId3"/>
                        </a:rPr>
                        <a:t>http://armstrade.sipri.org/armstrade/page/toplist.php</a:t>
                      </a:r>
                      <a:endParaRPr lang="en-US" sz="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2633" r="2331" b="12307"/>
          <a:stretch/>
        </p:blipFill>
        <p:spPr>
          <a:xfrm>
            <a:off x="4576959" y="502135"/>
            <a:ext cx="4050785" cy="48009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848546" y="5113563"/>
            <a:ext cx="37264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  <a:hlinkClick r:id="rId5"/>
              </a:rPr>
              <a:t>https://www.straitstimes.com/asia/east-asia/new-north-korea-projectile-launch-detected-us-official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92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" y="838200"/>
            <a:ext cx="8534400" cy="6019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latin typeface="Abadi" panose="020B0604020104020204" pitchFamily="34" charset="0"/>
              </a:rPr>
              <a:t>Economic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Poverty, easy way to make quick money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Corruption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Chinese demand</a:t>
            </a:r>
          </a:p>
          <a:p>
            <a:pPr marL="0" indent="0">
              <a:buNone/>
            </a:pPr>
            <a:r>
              <a:rPr lang="en-US" sz="2800" dirty="0">
                <a:latin typeface="Abadi" panose="020B0604020104020204" pitchFamily="34" charset="0"/>
              </a:rPr>
              <a:t>Environmental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Impact on the ecosystem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Extinction of rosewood trees</a:t>
            </a:r>
          </a:p>
          <a:p>
            <a:pPr marL="0" indent="0">
              <a:buNone/>
            </a:pPr>
            <a:r>
              <a:rPr lang="en-US" sz="2800" dirty="0">
                <a:latin typeface="Abadi" panose="020B0604020104020204" pitchFamily="34" charset="0"/>
              </a:rPr>
              <a:t>Political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Illegal cutting across borders</a:t>
            </a:r>
          </a:p>
          <a:p>
            <a:pPr lvl="2"/>
            <a:r>
              <a:rPr lang="en-US" sz="2600" dirty="0">
                <a:latin typeface="Abadi" panose="020B0604020104020204" pitchFamily="34" charset="0"/>
              </a:rPr>
              <a:t>Self-interested states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Requires cooperation </a:t>
            </a:r>
          </a:p>
          <a:p>
            <a:pPr lvl="1"/>
            <a:r>
              <a:rPr lang="en-US" sz="2600" dirty="0">
                <a:latin typeface="Abadi" panose="020B0604020104020204" pitchFamily="34" charset="0"/>
              </a:rPr>
              <a:t>Hard to enforce I</a:t>
            </a:r>
            <a:r>
              <a:rPr lang="en-US" sz="2600" dirty="0">
                <a:latin typeface="Maiandra GD" panose="020E0502030308020204" pitchFamily="34" charset="0"/>
              </a:rPr>
              <a:t>L</a:t>
            </a:r>
          </a:p>
          <a:p>
            <a:pPr marL="411480" lvl="1" indent="0">
              <a:buNone/>
            </a:pPr>
            <a:r>
              <a:rPr lang="en-US" sz="1800" dirty="0">
                <a:latin typeface="Maiandra GD" panose="020E0502030308020204" pitchFamily="34" charset="0"/>
              </a:rPr>
              <a:t>¤</a:t>
            </a:r>
          </a:p>
          <a:p>
            <a:endParaRPr lang="en-US" dirty="0">
              <a:latin typeface="Maiandra GD" panose="020E0502030308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E9C0BA-0BA3-4773-B4C2-AC57F6CC9CE1}"/>
              </a:ext>
            </a:extLst>
          </p:cNvPr>
          <p:cNvSpPr txBox="1">
            <a:spLocks/>
          </p:cNvSpPr>
          <p:nvPr/>
        </p:nvSpPr>
        <p:spPr>
          <a:xfrm>
            <a:off x="91440" y="-193698"/>
            <a:ext cx="9144000" cy="996996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latin typeface="Gill Sans MT" panose="020B0502020104020203" pitchFamily="34" charset="0"/>
              </a:rPr>
              <a:t>Rosewood Trees</a:t>
            </a:r>
          </a:p>
        </p:txBody>
      </p:sp>
      <p:pic>
        <p:nvPicPr>
          <p:cNvPr id="7" name="Picture 6" descr="A picture containing tree, outdoor, plant, oak&#10;&#10;Description automatically generated">
            <a:extLst>
              <a:ext uri="{FF2B5EF4-FFF2-40B4-BE49-F238E27FC236}">
                <a16:creationId xmlns:a16="http://schemas.microsoft.com/office/drawing/2014/main" id="{C21DF758-EF18-45C1-B43D-C5E749962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5586" y="2863427"/>
            <a:ext cx="5093547" cy="286512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129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711"/>
            <a:ext cx="3886200" cy="87064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Gill Sans MT" panose="020B0502020104020203" pitchFamily="34" charset="0"/>
                <a:ea typeface="Adobe Heiti Std R" panose="020B0400000000000000" pitchFamily="34" charset="-128"/>
              </a:rPr>
              <a:t>Aggression</a:t>
            </a:r>
            <a:endParaRPr lang="en-US" b="1" dirty="0">
              <a:latin typeface="Gill Sans MT" panose="020B0502020104020203" pitchFamily="34" charset="0"/>
              <a:ea typeface="Adobe Heiti Std R" panose="020B04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27" y="641935"/>
            <a:ext cx="7790688" cy="6019800"/>
          </a:xfrm>
        </p:spPr>
        <p:txBody>
          <a:bodyPr>
            <a:normAutofit/>
          </a:bodyPr>
          <a:lstStyle/>
          <a:p>
            <a:pPr marL="282575" indent="-282575"/>
            <a:r>
              <a:rPr lang="en-US" sz="2800" dirty="0">
                <a:latin typeface="Abadi" panose="020B0604020104020204" pitchFamily="34" charset="0"/>
              </a:rPr>
              <a:t>Russia </a:t>
            </a:r>
            <a:r>
              <a:rPr lang="en-US" sz="2800" dirty="0">
                <a:latin typeface="Abadi" panose="020B0604020104020204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>
                <a:latin typeface="Abadi" panose="020B0604020104020204" pitchFamily="34" charset="0"/>
              </a:rPr>
              <a:t>Ukraine</a:t>
            </a:r>
            <a:endParaRPr lang="en-US" sz="2800" dirty="0">
              <a:latin typeface="Abadi" panose="020B0604020104020204" pitchFamily="34" charset="0"/>
              <a:hlinkClick r:id="rId3"/>
            </a:endParaRPr>
          </a:p>
          <a:p>
            <a:pPr marL="285750" indent="-285750"/>
            <a:r>
              <a:rPr lang="en-US" sz="2800" dirty="0">
                <a:latin typeface="Abadi" panose="020B0604020104020204" pitchFamily="34" charset="0"/>
              </a:rPr>
              <a:t>China </a:t>
            </a:r>
            <a:r>
              <a:rPr lang="en-US" sz="2800" dirty="0">
                <a:latin typeface="Abadi" panose="020B0604020104020204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>
                <a:latin typeface="Abadi" panose="020B0604020104020204" pitchFamily="34" charset="0"/>
              </a:rPr>
              <a:t>South China Sea</a:t>
            </a:r>
          </a:p>
          <a:p>
            <a:pPr marL="285750" indent="-285750"/>
            <a:r>
              <a:rPr lang="en-US" sz="2800" dirty="0">
                <a:latin typeface="Abadi" panose="020B0604020104020204" pitchFamily="34" charset="0"/>
              </a:rPr>
              <a:t>Saudi Arabia, Iran </a:t>
            </a:r>
            <a:r>
              <a:rPr lang="en-US" sz="2800" dirty="0">
                <a:latin typeface="Abadi" panose="020B0604020104020204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>
                <a:latin typeface="Abadi" panose="020B0604020104020204" pitchFamily="34" charset="0"/>
              </a:rPr>
              <a:t>Yemen</a:t>
            </a:r>
          </a:p>
          <a:p>
            <a:pPr marL="285750" indent="-285750"/>
            <a:r>
              <a:rPr lang="en-US" sz="2800" dirty="0">
                <a:latin typeface="Abadi" panose="020B0604020104020204" pitchFamily="34" charset="0"/>
              </a:rPr>
              <a:t>North Korea</a:t>
            </a:r>
          </a:p>
          <a:p>
            <a:pPr marL="870966" lvl="1" indent="-514350">
              <a:buNone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¤</a:t>
            </a:r>
            <a:endParaRPr lang="en-US" dirty="0"/>
          </a:p>
          <a:p>
            <a:pPr marL="596646" indent="-51435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6522EB-A09A-4148-AFBF-3DAFA1AE42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4" r="11473" b="12601"/>
          <a:stretch/>
        </p:blipFill>
        <p:spPr>
          <a:xfrm>
            <a:off x="609600" y="3052716"/>
            <a:ext cx="4312373" cy="368355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BB90EF-CCD1-4FA6-A60A-6365D18FA260}"/>
              </a:ext>
            </a:extLst>
          </p:cNvPr>
          <p:cNvSpPr txBox="1"/>
          <p:nvPr/>
        </p:nvSpPr>
        <p:spPr>
          <a:xfrm>
            <a:off x="3016973" y="6498947"/>
            <a:ext cx="1905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Gill Sans MT" panose="020B0502020104020203" pitchFamily="34" charset="0"/>
                <a:hlinkClick r:id="rId5"/>
              </a:rPr>
              <a:t>https://www.cfr.org/backgrounder/yemen-crisis</a:t>
            </a:r>
            <a:r>
              <a:rPr lang="en-US" sz="700" dirty="0">
                <a:latin typeface="Gill Sans MT" panose="020B0502020104020203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23492-5B9A-B9AA-59B3-E9BA2FB467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535" b="21111"/>
          <a:stretch/>
        </p:blipFill>
        <p:spPr>
          <a:xfrm>
            <a:off x="5093730" y="5674"/>
            <a:ext cx="4050270" cy="5410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0AB171-9662-DA8D-ABF4-C0EF3576D896}"/>
              </a:ext>
            </a:extLst>
          </p:cNvPr>
          <p:cNvSpPr txBox="1"/>
          <p:nvPr/>
        </p:nvSpPr>
        <p:spPr>
          <a:xfrm>
            <a:off x="6500101" y="5249003"/>
            <a:ext cx="2795061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" dirty="0">
                <a:latin typeface="Georgia Pro Semibold" panose="020B0604020202020204" pitchFamily="18" charset="0"/>
              </a:rPr>
              <a:t> </a:t>
            </a:r>
            <a:r>
              <a:rPr lang="en-US" sz="300" dirty="0">
                <a:latin typeface="Georgia Pro Semibold" panose="020B0604020202020204" pitchFamily="18" charset="0"/>
                <a:hlinkClick r:id="rId7"/>
              </a:rPr>
              <a:t>https://nordregio.org/maps/nato-and-non-nato-membership-in-europe-in-2023/</a:t>
            </a:r>
            <a:r>
              <a:rPr lang="en-US" sz="300" dirty="0">
                <a:latin typeface="Georgia Pro Semibold" panose="020B0604020202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694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695825"/>
            <a:ext cx="8915400" cy="6118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latin typeface="Abadi" panose="020B0604020104020204" pitchFamily="34" charset="0"/>
              </a:rPr>
              <a:t>Economic</a:t>
            </a:r>
            <a:endParaRPr lang="en-US" sz="2800" dirty="0">
              <a:latin typeface="Abadi" panose="020B0604020104020204" pitchFamily="34" charset="0"/>
            </a:endParaRPr>
          </a:p>
          <a:p>
            <a:pPr lvl="1"/>
            <a:r>
              <a:rPr lang="en-US" sz="2800" dirty="0">
                <a:latin typeface="Abadi" panose="020B0604020104020204" pitchFamily="34" charset="0"/>
              </a:rPr>
              <a:t>Consumer craze</a:t>
            </a:r>
          </a:p>
          <a:p>
            <a:pPr lvl="2" indent="-290513"/>
            <a:r>
              <a:rPr lang="en-US" sz="2700" dirty="0">
                <a:latin typeface="Abadi" panose="020B0604020104020204" pitchFamily="34" charset="0"/>
              </a:rPr>
              <a:t>Ironically, biggest market is wellness industry</a:t>
            </a:r>
          </a:p>
          <a:p>
            <a:pPr lvl="2" indent="-290513"/>
            <a:r>
              <a:rPr lang="en-US" sz="2700" dirty="0">
                <a:latin typeface="Abadi" panose="020B0604020104020204" pitchFamily="34" charset="0"/>
              </a:rPr>
              <a:t>Consumers disconnected from producers</a:t>
            </a:r>
          </a:p>
          <a:p>
            <a:pPr lvl="2" indent="-290513"/>
            <a:r>
              <a:rPr lang="en-US" sz="2700" dirty="0">
                <a:latin typeface="Abadi" panose="020B0604020104020204" pitchFamily="34" charset="0"/>
              </a:rPr>
              <a:t>Little concern for provenance, supply-chain details</a:t>
            </a:r>
          </a:p>
          <a:p>
            <a:pPr lvl="1"/>
            <a:r>
              <a:rPr lang="en-US" sz="2800" dirty="0">
                <a:latin typeface="Abadi" panose="020B0604020104020204" pitchFamily="34" charset="0"/>
              </a:rPr>
              <a:t>By-product of big industry mining </a:t>
            </a:r>
          </a:p>
          <a:p>
            <a:pPr marL="0" indent="0">
              <a:buNone/>
            </a:pPr>
            <a:r>
              <a:rPr lang="en-US" sz="3000" dirty="0">
                <a:latin typeface="Abadi" panose="020B0604020104020204" pitchFamily="34" charset="0"/>
              </a:rPr>
              <a:t>Env</a:t>
            </a:r>
            <a:r>
              <a:rPr lang="en-US" sz="2800" dirty="0">
                <a:latin typeface="Abadi" panose="020B0604020104020204" pitchFamily="34" charset="0"/>
              </a:rPr>
              <a:t>ironmental</a:t>
            </a:r>
          </a:p>
          <a:p>
            <a:pPr lvl="1"/>
            <a:r>
              <a:rPr lang="en-US" sz="2800" dirty="0">
                <a:latin typeface="Abadi" panose="020B0604020104020204" pitchFamily="34" charset="0"/>
              </a:rPr>
              <a:t>Non-renewable resource </a:t>
            </a:r>
          </a:p>
          <a:p>
            <a:pPr lvl="2"/>
            <a:r>
              <a:rPr lang="en-US" sz="2600" dirty="0">
                <a:latin typeface="Abadi" panose="020B0604020104020204" pitchFamily="34" charset="0"/>
              </a:rPr>
              <a:t>not sustainable</a:t>
            </a:r>
          </a:p>
          <a:p>
            <a:pPr lvl="1"/>
            <a:r>
              <a:rPr lang="en-US" sz="2800" dirty="0">
                <a:latin typeface="Abadi" panose="020B0604020104020204" pitchFamily="34" charset="0"/>
              </a:rPr>
              <a:t>Mining is dirty and destructive</a:t>
            </a:r>
          </a:p>
          <a:p>
            <a:pPr marL="411480" lvl="1" indent="0">
              <a:buNone/>
            </a:pPr>
            <a:r>
              <a:rPr lang="en-US" sz="1800" dirty="0">
                <a:latin typeface="Maiandra GD" panose="020E0502030308020204" pitchFamily="34" charset="0"/>
              </a:rPr>
              <a:t>¤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E9C0BA-0BA3-4773-B4C2-AC57F6CC9CE1}"/>
              </a:ext>
            </a:extLst>
          </p:cNvPr>
          <p:cNvSpPr txBox="1">
            <a:spLocks/>
          </p:cNvSpPr>
          <p:nvPr/>
        </p:nvSpPr>
        <p:spPr>
          <a:xfrm>
            <a:off x="70394" y="-304800"/>
            <a:ext cx="9144000" cy="996996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latin typeface="Gill Sans MT" panose="020B0502020104020203" pitchFamily="34" charset="0"/>
              </a:rPr>
              <a:t>Crystal Insecurity</a:t>
            </a:r>
          </a:p>
        </p:txBody>
      </p:sp>
      <p:pic>
        <p:nvPicPr>
          <p:cNvPr id="5" name="Picture 4" descr="A picture containing doughnut, donut&#10;&#10;Description automatically generated">
            <a:extLst>
              <a:ext uri="{FF2B5EF4-FFF2-40B4-BE49-F238E27FC236}">
                <a16:creationId xmlns:a16="http://schemas.microsoft.com/office/drawing/2014/main" id="{0A612FF4-83B3-7CE1-ECFF-EDDC4B81EA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13134" r="26667" b="5516"/>
          <a:stretch/>
        </p:blipFill>
        <p:spPr>
          <a:xfrm>
            <a:off x="5748944" y="3733800"/>
            <a:ext cx="3312695" cy="30804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0728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water, outdoor, beach, shore&#10;&#10;Description automatically generated">
            <a:extLst>
              <a:ext uri="{FF2B5EF4-FFF2-40B4-BE49-F238E27FC236}">
                <a16:creationId xmlns:a16="http://schemas.microsoft.com/office/drawing/2014/main" id="{73A3854A-22E8-2CA7-0462-DCCD72BC01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" t="22304" r="585" b="9487"/>
          <a:stretch/>
        </p:blipFill>
        <p:spPr>
          <a:xfrm>
            <a:off x="0" y="3332652"/>
            <a:ext cx="9196560" cy="35253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152400" y="668555"/>
            <a:ext cx="8915400" cy="2553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latin typeface="Abadi" panose="020B0604020104020204" pitchFamily="34" charset="0"/>
              </a:rPr>
              <a:t>  Political</a:t>
            </a:r>
            <a:endParaRPr lang="en-US" sz="2800" dirty="0">
              <a:latin typeface="Abadi" panose="020B0604020104020204" pitchFamily="34" charset="0"/>
            </a:endParaRPr>
          </a:p>
          <a:p>
            <a:pPr lvl="1"/>
            <a:r>
              <a:rPr lang="en-US" sz="2800" dirty="0">
                <a:latin typeface="Abadi" panose="020B0604020104020204" pitchFamily="34" charset="0"/>
              </a:rPr>
              <a:t>Support conflict, oppressive regimes</a:t>
            </a:r>
          </a:p>
          <a:p>
            <a:pPr lvl="1"/>
            <a:r>
              <a:rPr lang="en-US" sz="2800" dirty="0">
                <a:latin typeface="Abadi" panose="020B0604020104020204" pitchFamily="34" charset="0"/>
              </a:rPr>
              <a:t>Lack of mining regulations</a:t>
            </a:r>
          </a:p>
          <a:p>
            <a:pPr lvl="2" indent="-290513"/>
            <a:r>
              <a:rPr lang="en-US" sz="2700" dirty="0">
                <a:latin typeface="Abadi" panose="020B0604020104020204" pitchFamily="34" charset="0"/>
              </a:rPr>
              <a:t>Labor conditions, pay, children</a:t>
            </a:r>
          </a:p>
          <a:p>
            <a:pPr marL="411480" lvl="1" indent="0">
              <a:buNone/>
            </a:pPr>
            <a:endParaRPr lang="en-US" sz="1800" dirty="0">
              <a:latin typeface="Maiandra GD" panose="020E0502030308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E9C0BA-0BA3-4773-B4C2-AC57F6CC9CE1}"/>
              </a:ext>
            </a:extLst>
          </p:cNvPr>
          <p:cNvSpPr txBox="1">
            <a:spLocks/>
          </p:cNvSpPr>
          <p:nvPr/>
        </p:nvSpPr>
        <p:spPr>
          <a:xfrm>
            <a:off x="70394" y="-304800"/>
            <a:ext cx="6330406" cy="996996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Crystal Insecurity </a:t>
            </a:r>
            <a:r>
              <a:rPr lang="en-US" sz="2400" b="1" dirty="0">
                <a:latin typeface="Gill Sans MT" panose="020B0502020104020203" pitchFamily="34" charset="0"/>
              </a:rPr>
              <a:t>(cont.)</a:t>
            </a:r>
            <a:endParaRPr lang="en-US" sz="44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152400" y="668555"/>
            <a:ext cx="8915400" cy="2553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latin typeface="Abadi" panose="020B0604020104020204" pitchFamily="34" charset="0"/>
              </a:rPr>
              <a:t>  Political</a:t>
            </a:r>
            <a:endParaRPr lang="en-US" sz="2800" dirty="0">
              <a:latin typeface="Abadi" panose="020B0604020104020204" pitchFamily="34" charset="0"/>
            </a:endParaRPr>
          </a:p>
          <a:p>
            <a:pPr lvl="1"/>
            <a:r>
              <a:rPr lang="en-US" sz="2800" dirty="0">
                <a:latin typeface="Abadi" panose="020B0604020104020204" pitchFamily="34" charset="0"/>
              </a:rPr>
              <a:t>Support conflict, oppressive regimes</a:t>
            </a:r>
          </a:p>
          <a:p>
            <a:pPr lvl="1"/>
            <a:r>
              <a:rPr lang="en-US" sz="2800" dirty="0">
                <a:latin typeface="Abadi" panose="020B0604020104020204" pitchFamily="34" charset="0"/>
              </a:rPr>
              <a:t>Lack of mining regulations</a:t>
            </a:r>
          </a:p>
          <a:p>
            <a:pPr lvl="2" indent="-290513"/>
            <a:r>
              <a:rPr lang="en-US" sz="2700" dirty="0">
                <a:latin typeface="Abadi" panose="020B0604020104020204" pitchFamily="34" charset="0"/>
              </a:rPr>
              <a:t>Labor conditions, pay, children</a:t>
            </a:r>
          </a:p>
          <a:p>
            <a:pPr marL="411480" lvl="1" indent="0">
              <a:buNone/>
            </a:pPr>
            <a:endParaRPr lang="en-US" sz="1800" dirty="0">
              <a:latin typeface="Maiandra GD" panose="020E0502030308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E9C0BA-0BA3-4773-B4C2-AC57F6CC9CE1}"/>
              </a:ext>
            </a:extLst>
          </p:cNvPr>
          <p:cNvSpPr txBox="1">
            <a:spLocks/>
          </p:cNvSpPr>
          <p:nvPr/>
        </p:nvSpPr>
        <p:spPr>
          <a:xfrm>
            <a:off x="70394" y="-304800"/>
            <a:ext cx="6330406" cy="996996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Crystal Insecurity </a:t>
            </a:r>
            <a:r>
              <a:rPr lang="en-US" sz="2400" b="1" dirty="0">
                <a:latin typeface="Gill Sans MT" panose="020B0502020104020203" pitchFamily="34" charset="0"/>
              </a:rPr>
              <a:t>(cont.)</a:t>
            </a:r>
            <a:endParaRPr lang="en-US" sz="4400" b="1" dirty="0">
              <a:latin typeface="Gill Sans MT" panose="020B0502020104020203" pitchFamily="34" charset="0"/>
            </a:endParaRPr>
          </a:p>
        </p:txBody>
      </p:sp>
      <p:pic>
        <p:nvPicPr>
          <p:cNvPr id="6" name="Picture 5" descr="A group of people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1EC78982-CBBB-2DA9-06D0-6C9D3F458F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5" b="29241"/>
          <a:stretch/>
        </p:blipFill>
        <p:spPr>
          <a:xfrm>
            <a:off x="0" y="4417723"/>
            <a:ext cx="9165756" cy="24402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46630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152400" y="668555"/>
            <a:ext cx="8915400" cy="25538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dirty="0">
                <a:latin typeface="Abadi" panose="020B0604020104020204" pitchFamily="34" charset="0"/>
              </a:rPr>
              <a:t>  Political</a:t>
            </a:r>
            <a:endParaRPr lang="en-US" sz="2800" dirty="0">
              <a:latin typeface="Abadi" panose="020B0604020104020204" pitchFamily="34" charset="0"/>
            </a:endParaRPr>
          </a:p>
          <a:p>
            <a:pPr lvl="1"/>
            <a:r>
              <a:rPr lang="en-US" sz="2800" dirty="0">
                <a:latin typeface="Abadi" panose="020B0604020104020204" pitchFamily="34" charset="0"/>
              </a:rPr>
              <a:t>Support conflict, oppressive regimes</a:t>
            </a:r>
          </a:p>
          <a:p>
            <a:pPr lvl="1"/>
            <a:r>
              <a:rPr lang="en-US" sz="2800" dirty="0">
                <a:latin typeface="Abadi" panose="020B0604020104020204" pitchFamily="34" charset="0"/>
              </a:rPr>
              <a:t>Lack of mining regulations</a:t>
            </a:r>
          </a:p>
          <a:p>
            <a:pPr lvl="2" indent="-290513"/>
            <a:r>
              <a:rPr lang="en-US" sz="2700" dirty="0">
                <a:latin typeface="Abadi" panose="020B0604020104020204" pitchFamily="34" charset="0"/>
              </a:rPr>
              <a:t>Labor conditions, pay, children</a:t>
            </a:r>
          </a:p>
          <a:p>
            <a:pPr lvl="2" indent="-290513"/>
            <a:r>
              <a:rPr lang="en-US" sz="2700" dirty="0">
                <a:latin typeface="Abadi" panose="020B0604020104020204" pitchFamily="34" charset="0"/>
              </a:rPr>
              <a:t>Environmental protections</a:t>
            </a:r>
          </a:p>
          <a:p>
            <a:pPr lvl="1" indent="-290513"/>
            <a:r>
              <a:rPr lang="en-US" sz="2800" dirty="0">
                <a:latin typeface="Abadi" panose="020B0604020104020204" pitchFamily="34" charset="0"/>
              </a:rPr>
              <a:t>NGOs</a:t>
            </a:r>
            <a:r>
              <a:rPr lang="en-US" sz="2800" dirty="0">
                <a:latin typeface="Abadi" panose="020B0604020104020204" pitchFamily="34" charset="0"/>
                <a:sym typeface="Wingdings" panose="05000000000000000000" pitchFamily="2" charset="2"/>
              </a:rPr>
              <a:t> awareness,</a:t>
            </a:r>
            <a:r>
              <a:rPr lang="en-US" sz="2800" dirty="0">
                <a:latin typeface="Abadi" panose="020B0604020104020204" pitchFamily="34" charset="0"/>
              </a:rPr>
              <a:t> regulation</a:t>
            </a:r>
            <a:endParaRPr lang="en-US" sz="2800" dirty="0">
              <a:latin typeface="Maiandra GD" panose="020E0502030308020204" pitchFamily="34" charset="0"/>
            </a:endParaRPr>
          </a:p>
          <a:p>
            <a:pPr marL="411480" lvl="1" indent="0">
              <a:buNone/>
            </a:pPr>
            <a:endParaRPr lang="en-US" sz="1800" dirty="0">
              <a:latin typeface="Maiandra GD" panose="020E0502030308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E9C0BA-0BA3-4773-B4C2-AC57F6CC9CE1}"/>
              </a:ext>
            </a:extLst>
          </p:cNvPr>
          <p:cNvSpPr txBox="1">
            <a:spLocks/>
          </p:cNvSpPr>
          <p:nvPr/>
        </p:nvSpPr>
        <p:spPr>
          <a:xfrm>
            <a:off x="70394" y="-304800"/>
            <a:ext cx="6330406" cy="996996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Crystal Insecurity </a:t>
            </a:r>
            <a:r>
              <a:rPr lang="en-US" sz="2400" b="1" dirty="0">
                <a:latin typeface="Gill Sans MT" panose="020B0502020104020203" pitchFamily="34" charset="0"/>
              </a:rPr>
              <a:t>(cont.)</a:t>
            </a:r>
            <a:endParaRPr lang="en-US" sz="4400" b="1" dirty="0">
              <a:latin typeface="Gill Sans MT" panose="020B0502020104020203" pitchFamily="34" charset="0"/>
            </a:endParaRPr>
          </a:p>
        </p:txBody>
      </p:sp>
      <p:pic>
        <p:nvPicPr>
          <p:cNvPr id="9" name="Picture 8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0D8F8545-61E1-F158-3006-F8D5DAED91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6276" r="39166" b="-508"/>
          <a:stretch/>
        </p:blipFill>
        <p:spPr>
          <a:xfrm>
            <a:off x="6941534" y="60832"/>
            <a:ext cx="2178147" cy="2057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group of people walking down a street&#10;&#10;Description automatically generated with medium confidence">
            <a:extLst>
              <a:ext uri="{FF2B5EF4-FFF2-40B4-BE49-F238E27FC236}">
                <a16:creationId xmlns:a16="http://schemas.microsoft.com/office/drawing/2014/main" id="{3DCDCF19-C971-05C8-BF11-7D9B033359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26" t="18581" r="6326" b="13432"/>
          <a:stretch/>
        </p:blipFill>
        <p:spPr>
          <a:xfrm>
            <a:off x="-598722" y="3142879"/>
            <a:ext cx="9808044" cy="37475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9014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3150</TotalTime>
  <Words>767</Words>
  <Application>Microsoft Office PowerPoint</Application>
  <PresentationFormat>On-screen Show (4:3)</PresentationFormat>
  <Paragraphs>220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Abadi</vt:lpstr>
      <vt:lpstr>Calibri</vt:lpstr>
      <vt:lpstr>Century Schoolbook</vt:lpstr>
      <vt:lpstr>Franklin Gothic Book</vt:lpstr>
      <vt:lpstr>Georgia Pro Semibold</vt:lpstr>
      <vt:lpstr>Gill Sans MT</vt:lpstr>
      <vt:lpstr>Maiandra GD</vt:lpstr>
      <vt:lpstr>Wingdings</vt:lpstr>
      <vt:lpstr>Wingdings 2</vt:lpstr>
      <vt:lpstr>Oriel</vt:lpstr>
      <vt:lpstr>Security &amp; Cooperation:  Threats</vt:lpstr>
      <vt:lpstr>Transnational Crime</vt:lpstr>
      <vt:lpstr>Weapons</vt:lpstr>
      <vt:lpstr>PowerPoint Presentation</vt:lpstr>
      <vt:lpstr>Aggression</vt:lpstr>
      <vt:lpstr>PowerPoint Presentation</vt:lpstr>
      <vt:lpstr>PowerPoint Presentation</vt:lpstr>
      <vt:lpstr>PowerPoint Presentation</vt:lpstr>
      <vt:lpstr>PowerPoint Presentation</vt:lpstr>
      <vt:lpstr>Sanctions</vt:lpstr>
      <vt:lpstr>Sanctions: North Korea</vt:lpstr>
      <vt:lpstr>PowerPoint Presentation</vt:lpstr>
      <vt:lpstr>Sanctions Recap</vt:lpstr>
      <vt:lpstr>Terrorism </vt:lpstr>
      <vt:lpstr>Int’l Terrorism</vt:lpstr>
      <vt:lpstr>        Somali Charcoal</vt:lpstr>
      <vt:lpstr>        Somali Charcoal</vt:lpstr>
      <vt:lpstr>Somali Charcoal </vt:lpstr>
      <vt:lpstr>PowerPoint Presentation</vt:lpstr>
      <vt:lpstr>Recap</vt:lpstr>
    </vt:vector>
  </TitlesOfParts>
  <Company>Northern Kentucky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Kimberly Weir</dc:creator>
  <cp:lastModifiedBy>Kimberly Weir</cp:lastModifiedBy>
  <cp:revision>477</cp:revision>
  <dcterms:created xsi:type="dcterms:W3CDTF">2012-02-04T20:15:56Z</dcterms:created>
  <dcterms:modified xsi:type="dcterms:W3CDTF">2023-11-06T21:22:41Z</dcterms:modified>
</cp:coreProperties>
</file>