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3"/>
  </p:notesMasterIdLst>
  <p:sldIdLst>
    <p:sldId id="326" r:id="rId3"/>
    <p:sldId id="257" r:id="rId4"/>
    <p:sldId id="378" r:id="rId5"/>
    <p:sldId id="308" r:id="rId6"/>
    <p:sldId id="309" r:id="rId7"/>
    <p:sldId id="282" r:id="rId8"/>
    <p:sldId id="312" r:id="rId9"/>
    <p:sldId id="313" r:id="rId10"/>
    <p:sldId id="379" r:id="rId11"/>
    <p:sldId id="3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0CA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20" autoAdjust="0"/>
  </p:normalViewPr>
  <p:slideViewPr>
    <p:cSldViewPr>
      <p:cViewPr varScale="1">
        <p:scale>
          <a:sx n="98" d="100"/>
          <a:sy n="98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9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54D0-3588-4557-9394-07120D30FD3A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93FF-C03C-4048-993C-CEE575CC0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7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993FF-C03C-4048-993C-CEE575CC02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8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52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633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01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5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35DDD-2161-4947-8D1E-8967C1EA81C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FDCA453-6E04-404C-951C-6EF16DCB1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1E3DCD-6295-440A-9E62-05840DDF5A9F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D3C779-EFA0-46D3-A0A5-045E71A90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oecd.org/gdp/gross-domestic-product-gdp.htm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wp-content/uploads/2021/12/Global-Economy-GDP-by-Country-202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xmundi.com/commodities/?commodity=cocoa-beans&amp;months=60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xmundi.com/commodities/?commodity=cocoa-beans&amp;months=6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ndexmundi.com/commodities/?commodity=cocoa-beans&amp;months=60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aiandra GD" pitchFamily="34" charset="0"/>
              </a:rPr>
              <a:t>The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09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Maiandra GD" pitchFamily="34" charset="0"/>
              </a:rPr>
              <a:t>Recap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8839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Franklin Gothic Book" pitchFamily="34" charset="0"/>
              </a:rPr>
              <a:t>Correlation </a:t>
            </a:r>
            <a:r>
              <a:rPr lang="en-US" sz="2800" dirty="0" err="1">
                <a:latin typeface="Franklin Gothic Book" pitchFamily="34" charset="0"/>
              </a:rPr>
              <a:t>bt.</a:t>
            </a:r>
            <a:r>
              <a:rPr lang="en-US" sz="2800" dirty="0">
                <a:latin typeface="Franklin Gothic Book" pitchFamily="34" charset="0"/>
              </a:rPr>
              <a:t> GDP p/c and standard of living</a:t>
            </a:r>
          </a:p>
          <a:p>
            <a:pPr marL="228600" lvl="1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Franklin Gothic Book" pitchFamily="34" charset="0"/>
              </a:rPr>
              <a:t>GN benefits rooted in colonization</a:t>
            </a:r>
          </a:p>
          <a:p>
            <a:pPr marL="228600" lvl="1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dirty="0">
                <a:latin typeface="Franklin Gothic Book" pitchFamily="34" charset="0"/>
              </a:rPr>
              <a:t>Effects of colonization on GS</a:t>
            </a:r>
          </a:p>
          <a:p>
            <a:pPr marL="804863" lvl="3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600" dirty="0">
                <a:latin typeface="Franklin Gothic Book" pitchFamily="34" charset="0"/>
              </a:rPr>
              <a:t>Most not self-sufficient = wouldn’t be a state w/o UN</a:t>
            </a:r>
          </a:p>
          <a:p>
            <a:pPr marL="796925" lvl="1">
              <a:spcBef>
                <a:spcPts val="600"/>
              </a:spcBef>
              <a:buNone/>
            </a:pPr>
            <a:r>
              <a:rPr lang="en-US" sz="1600" dirty="0">
                <a:latin typeface="Franklin Gothic Book" pitchFamily="34" charset="0"/>
              </a:rPr>
              <a:t>¤</a:t>
            </a:r>
          </a:p>
        </p:txBody>
      </p:sp>
    </p:spTree>
    <p:extLst>
      <p:ext uri="{BB962C8B-B14F-4D97-AF65-F5344CB8AC3E}">
        <p14:creationId xmlns:p14="http://schemas.microsoft.com/office/powerpoint/2010/main" val="358261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467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States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International organizations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Intergovernmental Organizations</a:t>
            </a:r>
          </a:p>
          <a:p>
            <a:pPr lvl="2"/>
            <a:r>
              <a:rPr lang="en-US" sz="2800" dirty="0">
                <a:latin typeface="Maiandra GD" panose="020E0502030308020204" pitchFamily="34" charset="0"/>
              </a:rPr>
              <a:t>Global, regional</a:t>
            </a:r>
          </a:p>
          <a:p>
            <a:pPr lvl="1"/>
            <a:r>
              <a:rPr lang="en-US" sz="2800" dirty="0">
                <a:latin typeface="Maiandra GD" panose="020E0502030308020204" pitchFamily="34" charset="0"/>
              </a:rPr>
              <a:t>Nongovernmental Organizations</a:t>
            </a:r>
          </a:p>
          <a:p>
            <a:pPr lvl="2"/>
            <a:r>
              <a:rPr lang="en-US" sz="2800" dirty="0">
                <a:latin typeface="Maiandra GD" panose="020E0502030308020204" pitchFamily="34" charset="0"/>
              </a:rPr>
              <a:t>Global, regional, national, local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Multinational corporations (MNCs)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Nations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Religious groups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Terrorist networks</a:t>
            </a:r>
          </a:p>
          <a:p>
            <a:r>
              <a:rPr lang="en-US" sz="2800" dirty="0">
                <a:latin typeface="Maiandra GD" panose="020E0502030308020204" pitchFamily="34" charset="0"/>
              </a:rPr>
              <a:t>Leaders, prominent individuals</a:t>
            </a:r>
          </a:p>
          <a:p>
            <a:pPr marL="0" indent="0">
              <a:buNone/>
            </a:pPr>
            <a:r>
              <a:rPr lang="en-US" sz="1900" dirty="0"/>
              <a:t>¤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8CBF22-65B8-456B-8B09-7E53A6B3DAAC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86106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ctr"/>
            <a:r>
              <a:rPr kumimoji="0" lang="en-US" sz="3600" b="1" i="0" u="none" strike="noStrike" kern="1200" cap="small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aiandra GD" panose="020E0502030308020204" pitchFamily="34" charset="0"/>
                <a:ea typeface="+mj-ea"/>
                <a:cs typeface="+mj-cs"/>
              </a:rPr>
              <a:t>System Actors</a:t>
            </a:r>
            <a:endParaRPr lang="en-US" sz="3600" b="1" dirty="0">
              <a:solidFill>
                <a:srgbClr val="0240CA"/>
              </a:solidFill>
              <a:latin typeface="Maiandra GD" panose="020E0502030308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685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3600" b="1" dirty="0">
                <a:latin typeface="Maiandra GD" panose="020E0502030308020204" pitchFamily="34" charset="0"/>
              </a:rPr>
              <a:t>Evolution of Economic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51788"/>
            <a:ext cx="9067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Maiandra GD" panose="020E0502030308020204" pitchFamily="34" charset="0"/>
              </a:rPr>
              <a:t>European advantage</a:t>
            </a:r>
          </a:p>
          <a:p>
            <a:pPr marL="465138" lvl="1" indent="-273050">
              <a:buClr>
                <a:srgbClr val="4F81BD"/>
              </a:buClr>
            </a:pP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</a:rPr>
              <a:t>Industrial Revolution</a:t>
            </a:r>
          </a:p>
          <a:p>
            <a:pPr marL="465138" lvl="1" indent="-273050">
              <a:buClr>
                <a:srgbClr val="4F81BD"/>
              </a:buClr>
            </a:pP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</a:rPr>
              <a:t>Colonization</a:t>
            </a:r>
          </a:p>
          <a:p>
            <a:pPr marL="739458" lvl="2" indent="-273050">
              <a:buClr>
                <a:srgbClr val="4F81BD"/>
              </a:buClr>
            </a:pPr>
            <a:r>
              <a:rPr lang="en-US" sz="2300" dirty="0">
                <a:solidFill>
                  <a:prstClr val="black"/>
                </a:solidFill>
                <a:latin typeface="Maiandra GD" panose="020E0502030308020204" pitchFamily="34" charset="0"/>
              </a:rPr>
              <a:t>Early on Spain; later UK, France</a:t>
            </a:r>
            <a:endParaRPr lang="en-US" sz="2600" dirty="0">
              <a:solidFill>
                <a:prstClr val="black"/>
              </a:solidFill>
              <a:latin typeface="Maiandra GD" panose="020E0502030308020204" pitchFamily="34" charset="0"/>
            </a:endParaRPr>
          </a:p>
          <a:p>
            <a:pPr marL="0" indent="-173672">
              <a:buClr>
                <a:srgbClr val="4F81BD"/>
              </a:buClr>
              <a:buNone/>
            </a:pPr>
            <a:r>
              <a:rPr lang="en-US" sz="2900" dirty="0">
                <a:solidFill>
                  <a:prstClr val="black"/>
                </a:solidFill>
                <a:latin typeface="Maiandra GD" panose="020E0502030308020204" pitchFamily="34" charset="0"/>
              </a:rPr>
              <a:t>Cold War</a:t>
            </a:r>
          </a:p>
          <a:p>
            <a:pPr marL="465138" lvl="1" indent="-273050">
              <a:buClr>
                <a:srgbClr val="4F81BD"/>
              </a:buClr>
            </a:pP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</a:rPr>
              <a:t>US v. SU </a:t>
            </a: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  <a:sym typeface="Wingdings" panose="05000000000000000000" pitchFamily="2" charset="2"/>
              </a:rPr>
              <a:t> ideological divide</a:t>
            </a:r>
            <a:endParaRPr lang="en-US" sz="2600" dirty="0">
              <a:solidFill>
                <a:prstClr val="black"/>
              </a:solidFill>
              <a:latin typeface="Maiandra GD" panose="020E0502030308020204" pitchFamily="34" charset="0"/>
            </a:endParaRPr>
          </a:p>
          <a:p>
            <a:pPr marL="0" indent="-173672">
              <a:buClr>
                <a:srgbClr val="4F81BD"/>
              </a:buClr>
              <a:buNone/>
            </a:pPr>
            <a:r>
              <a:rPr lang="en-US" sz="3200" dirty="0">
                <a:latin typeface="Maiandra GD" panose="020E0502030308020204" pitchFamily="34" charset="0"/>
              </a:rPr>
              <a:t>Post-Cold War Era </a:t>
            </a:r>
            <a:endParaRPr lang="en-US" sz="2900" dirty="0">
              <a:solidFill>
                <a:prstClr val="black"/>
              </a:solidFill>
              <a:latin typeface="Maiandra GD" panose="020E0502030308020204" pitchFamily="34" charset="0"/>
            </a:endParaRPr>
          </a:p>
          <a:p>
            <a:pPr marL="465138" lvl="1" indent="-273050">
              <a:buClr>
                <a:srgbClr val="4F81BD"/>
              </a:buClr>
            </a:pPr>
            <a:r>
              <a:rPr lang="en-US" sz="2600" dirty="0">
                <a:solidFill>
                  <a:prstClr val="black"/>
                </a:solidFill>
                <a:latin typeface="Maiandra GD" panose="020E0502030308020204" pitchFamily="34" charset="0"/>
              </a:rPr>
              <a:t>Economic divide</a:t>
            </a:r>
          </a:p>
          <a:p>
            <a:pPr marL="393192" lvl="1" indent="0">
              <a:buNone/>
            </a:pPr>
            <a:r>
              <a:rPr lang="en-US" sz="1400" dirty="0">
                <a:latin typeface="Maiandra GD" panose="020E0502030308020204" pitchFamily="34" charset="0"/>
              </a:rPr>
              <a:t>¤</a:t>
            </a:r>
          </a:p>
          <a:p>
            <a:pPr marL="0" indent="0">
              <a:buNone/>
            </a:pPr>
            <a:endParaRPr lang="en-US" sz="2800" dirty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pPr lvl="1"/>
            <a:endParaRPr lang="en-US" dirty="0">
              <a:latin typeface="Maiandra GD" panose="020E0502030308020204" pitchFamily="34" charset="0"/>
            </a:endParaRPr>
          </a:p>
          <a:p>
            <a:pPr lvl="1"/>
            <a:endParaRPr lang="en-US" sz="2600" dirty="0">
              <a:latin typeface="Maiandra GD" panose="020E0502030308020204" pitchFamily="34" charset="0"/>
            </a:endParaRPr>
          </a:p>
          <a:p>
            <a:pPr marL="393192" lvl="1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12" y="1180259"/>
            <a:ext cx="2329302" cy="56777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29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685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3600" b="1" dirty="0">
                <a:latin typeface="Maiandra GD" panose="020E0502030308020204" pitchFamily="34" charset="0"/>
              </a:rPr>
              <a:t>Global Divide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243" y="533400"/>
            <a:ext cx="9067800" cy="6096000"/>
          </a:xfrm>
        </p:spPr>
        <p:txBody>
          <a:bodyPr>
            <a:normAutofit/>
          </a:bodyPr>
          <a:lstStyle/>
          <a:p>
            <a:pPr marL="192088" lvl="1" indent="0">
              <a:buNone/>
            </a:pPr>
            <a:r>
              <a:rPr lang="en-US" sz="2600" dirty="0">
                <a:latin typeface="Maiandra GD" panose="020E0502030308020204" pitchFamily="34" charset="0"/>
              </a:rPr>
              <a:t>Global North</a:t>
            </a:r>
          </a:p>
          <a:p>
            <a:pPr marL="465138" lvl="1" indent="-273050"/>
            <a:r>
              <a:rPr lang="en-US" sz="2600" dirty="0">
                <a:latin typeface="Maiandra GD" panose="020E0502030308020204" pitchFamily="34" charset="0"/>
              </a:rPr>
              <a:t>32 states (aka countries, but not nations)</a:t>
            </a:r>
          </a:p>
          <a:p>
            <a:pPr marL="465138" lvl="1" indent="-273050"/>
            <a:r>
              <a:rPr lang="en-US" sz="2600" dirty="0">
                <a:latin typeface="Maiandra GD" panose="020E0502030308020204" pitchFamily="34" charset="0"/>
              </a:rPr>
              <a:t>Advanced Industrialized Countries</a:t>
            </a:r>
          </a:p>
          <a:p>
            <a:pPr marL="465138" lvl="1" indent="-273050"/>
            <a:r>
              <a:rPr lang="en-US" sz="2800" dirty="0">
                <a:latin typeface="Maiandra GD" panose="020E0502030308020204" pitchFamily="34" charset="0"/>
              </a:rPr>
              <a:t>Good standard of living</a:t>
            </a:r>
          </a:p>
          <a:p>
            <a:pPr marL="798513" lvl="2" indent="-290513"/>
            <a:r>
              <a:rPr lang="en-US" sz="2800" dirty="0">
                <a:latin typeface="Maiandra GD" panose="020E0502030308020204" pitchFamily="34" charset="0"/>
              </a:rPr>
              <a:t>Average income </a:t>
            </a:r>
            <a:r>
              <a:rPr lang="en-US" sz="2400" dirty="0">
                <a:latin typeface="Maiandra GD" panose="020E0502030308020204" pitchFamily="34" charset="0"/>
              </a:rPr>
              <a:t>~$47,000 </a:t>
            </a:r>
            <a:r>
              <a:rPr lang="en-US" sz="2600" dirty="0">
                <a:latin typeface="Maiandra GD" panose="020E0502030308020204" pitchFamily="34" charset="0"/>
              </a:rPr>
              <a:t>in GN </a:t>
            </a:r>
            <a:r>
              <a:rPr lang="en-US" sz="1000" dirty="0">
                <a:latin typeface="Maiandra GD" panose="020E0502030308020204" pitchFamily="34" charset="0"/>
                <a:hlinkClick r:id="rId2"/>
              </a:rPr>
              <a:t>source</a:t>
            </a:r>
            <a:endParaRPr lang="en-US" sz="1000" dirty="0">
              <a:latin typeface="Maiandra GD" panose="020E0502030308020204" pitchFamily="34" charset="0"/>
            </a:endParaRPr>
          </a:p>
          <a:p>
            <a:pPr marL="169863" lvl="1" indent="0">
              <a:buNone/>
            </a:pPr>
            <a:r>
              <a:rPr lang="en-US" sz="2600" dirty="0">
                <a:latin typeface="Maiandra GD" panose="020E0502030308020204" pitchFamily="34" charset="0"/>
              </a:rPr>
              <a:t>Global South</a:t>
            </a:r>
          </a:p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162 states </a:t>
            </a:r>
            <a:r>
              <a:rPr lang="en-US" sz="2200" dirty="0">
                <a:latin typeface="Maiandra GD" panose="020E0502030308020204" pitchFamily="34" charset="0"/>
              </a:rPr>
              <a:t>(83%)</a:t>
            </a:r>
          </a:p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Most ex-colonies</a:t>
            </a:r>
          </a:p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Standard of living varies</a:t>
            </a:r>
          </a:p>
          <a:p>
            <a:pPr marL="669608" lvl="2" indent="-225425"/>
            <a:r>
              <a:rPr lang="en-US" sz="2600" dirty="0">
                <a:latin typeface="Maiandra GD" panose="020E0502030308020204" pitchFamily="34" charset="0"/>
              </a:rPr>
              <a:t>32 Emerging Economies</a:t>
            </a:r>
          </a:p>
          <a:p>
            <a:pPr marL="943928" lvl="3" indent="-225425"/>
            <a:r>
              <a:rPr lang="en-US" sz="2600" dirty="0">
                <a:latin typeface="Maiandra GD" panose="020E0502030308020204" pitchFamily="34" charset="0"/>
              </a:rPr>
              <a:t>&lt;$10/day</a:t>
            </a:r>
          </a:p>
          <a:p>
            <a:pPr marL="393192" lvl="1" indent="0">
              <a:buNone/>
            </a:pPr>
            <a:r>
              <a:rPr lang="en-US" sz="1400" dirty="0">
                <a:latin typeface="Maiandra GD" panose="020E0502030308020204" pitchFamily="34" charset="0"/>
              </a:rPr>
              <a:t>¤</a:t>
            </a:r>
          </a:p>
          <a:p>
            <a:pPr marL="0" indent="0">
              <a:buNone/>
            </a:pPr>
            <a:endParaRPr lang="en-US" sz="2800" dirty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pPr lvl="1"/>
            <a:endParaRPr lang="en-US" dirty="0">
              <a:latin typeface="Maiandra GD" panose="020E0502030308020204" pitchFamily="34" charset="0"/>
            </a:endParaRPr>
          </a:p>
          <a:p>
            <a:pPr lvl="1"/>
            <a:endParaRPr lang="en-US" sz="2600" dirty="0">
              <a:latin typeface="Maiandra GD" panose="020E0502030308020204" pitchFamily="34" charset="0"/>
            </a:endParaRPr>
          </a:p>
          <a:p>
            <a:pPr marL="393192" lvl="1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3C6368-FB2D-F306-3EA1-30C34231D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08693"/>
              </p:ext>
            </p:extLst>
          </p:nvPr>
        </p:nvGraphicFramePr>
        <p:xfrm>
          <a:off x="4991100" y="3122263"/>
          <a:ext cx="3848100" cy="373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45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aiandra GD" panose="020E0502030308020204" pitchFamily="34" charset="0"/>
                        </a:rPr>
                        <a:t>Country</a:t>
                      </a:r>
                    </a:p>
                    <a:p>
                      <a:r>
                        <a:rPr lang="en-US" sz="1000" dirty="0">
                          <a:latin typeface="Maiandra GD" panose="020E0502030308020204" pitchFamily="34" charset="0"/>
                        </a:rPr>
                        <a:t>*IMF 2020</a:t>
                      </a:r>
                      <a:endParaRPr lang="en-US" sz="18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Maiandra GD" panose="020E0502030308020204" pitchFamily="34" charset="0"/>
                        </a:rPr>
                        <a:t>GDP</a:t>
                      </a:r>
                      <a:r>
                        <a:rPr lang="en-US" sz="1600" baseline="0" dirty="0">
                          <a:latin typeface="Maiandra GD" panose="020E0502030308020204" pitchFamily="34" charset="0"/>
                        </a:rPr>
                        <a:t> per capita</a:t>
                      </a:r>
                      <a:endParaRPr lang="en-US" sz="1600" dirty="0">
                        <a:latin typeface="Maiandra GD" panose="020E0502030308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aiandra GD" panose="020E0502030308020204" pitchFamily="34" charset="0"/>
                        </a:rPr>
                        <a:t>Status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11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Sweden</a:t>
                      </a:r>
                      <a:endParaRPr lang="en-US" sz="1400" dirty="0">
                        <a:latin typeface="Maiandra GD" panose="020E0502030308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$55,989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GN- developed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45593704"/>
                  </a:ext>
                </a:extLst>
              </a:tr>
              <a:tr h="94736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Mexico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Maiandra GD" panose="020E0502030308020204" pitchFamily="34" charset="0"/>
                        </a:rPr>
                        <a:t>$21,363</a:t>
                      </a:r>
                      <a:endParaRPr lang="en-US" sz="2000" dirty="0">
                        <a:latin typeface="Maiandra GD" panose="020E0502030308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GS-Emerging Economy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28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Nigeria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$6,172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GS-</a:t>
                      </a:r>
                      <a:r>
                        <a:rPr lang="en-US" sz="2000" baseline="0" dirty="0">
                          <a:latin typeface="Maiandra GD" panose="020E0502030308020204" pitchFamily="34" charset="0"/>
                        </a:rPr>
                        <a:t> </a:t>
                      </a:r>
                      <a:r>
                        <a:rPr lang="en-US" sz="2000" dirty="0">
                          <a:latin typeface="Maiandra GD" panose="020E0502030308020204" pitchFamily="34" charset="0"/>
                        </a:rPr>
                        <a:t>Average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69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Burundi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$724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Maiandra GD" panose="020E0502030308020204" pitchFamily="34" charset="0"/>
                        </a:rPr>
                        <a:t>GS- Very poor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932932" y="2904744"/>
            <a:ext cx="76200" cy="1524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2667000"/>
            <a:ext cx="228600" cy="3048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11628" y="2743200"/>
            <a:ext cx="45719" cy="76200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787827" y="2886456"/>
            <a:ext cx="145104" cy="47244"/>
          </a:xfrm>
          <a:prstGeom prst="ellipse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590800"/>
            <a:ext cx="45719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7092696" y="3699539"/>
            <a:ext cx="76200" cy="5754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26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44D49A85-3526-ECC7-D64A-4DE6855DF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5C00C-E04C-B591-9DA1-ABF39844BA59}"/>
              </a:ext>
            </a:extLst>
          </p:cNvPr>
          <p:cNvSpPr txBox="1"/>
          <p:nvPr/>
        </p:nvSpPr>
        <p:spPr>
          <a:xfrm>
            <a:off x="1066800" y="6629400"/>
            <a:ext cx="457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hlinkClick r:id="rId3"/>
              </a:rPr>
              <a:t>https://www.visualcapitalist.com/wp-content/uploads/2021/12/Global-Economy-GDP-by-Country-2021.html</a:t>
            </a:r>
            <a:r>
              <a:rPr lang="en-US" sz="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73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686800" cy="685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3600" b="1" dirty="0">
                <a:latin typeface="Maiandra GD" panose="020E0502030308020204" pitchFamily="34" charset="0"/>
              </a:rPr>
              <a:t>Economic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52272"/>
            <a:ext cx="9067800" cy="6096000"/>
          </a:xfrm>
        </p:spPr>
        <p:txBody>
          <a:bodyPr>
            <a:normAutofit/>
          </a:bodyPr>
          <a:lstStyle/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Primary goods</a:t>
            </a:r>
          </a:p>
          <a:p>
            <a:pPr marL="669608" lvl="2" indent="-225425"/>
            <a:r>
              <a:rPr lang="en-US" sz="2300" dirty="0">
                <a:latin typeface="Maiandra GD" panose="020E0502030308020204" pitchFamily="34" charset="0"/>
              </a:rPr>
              <a:t>Foods, fuels, fibers, minerals, water</a:t>
            </a:r>
          </a:p>
          <a:p>
            <a:pPr marL="669608" lvl="2" indent="-225425"/>
            <a:r>
              <a:rPr lang="en-US" sz="2300" dirty="0">
                <a:latin typeface="Maiandra GD" panose="020E0502030308020204" pitchFamily="34" charset="0"/>
              </a:rPr>
              <a:t>Key to GS income</a:t>
            </a:r>
          </a:p>
          <a:p>
            <a:pPr marL="669608" lvl="2" indent="-225425"/>
            <a:r>
              <a:rPr lang="en-US" sz="2400" dirty="0">
                <a:latin typeface="Maiandra GD" panose="020E0502030308020204" pitchFamily="34" charset="0"/>
                <a:hlinkClick r:id="rId2"/>
              </a:rPr>
              <a:t>Cocoa bean prices</a:t>
            </a:r>
            <a:r>
              <a:rPr lang="en-US" sz="2400" dirty="0">
                <a:latin typeface="Maiandra GD" panose="020E0502030308020204" pitchFamily="34" charset="0"/>
                <a:sym typeface="Wingdings" panose="05000000000000000000" pitchFamily="2" charset="2"/>
              </a:rPr>
              <a:t> next slide</a:t>
            </a:r>
            <a:r>
              <a:rPr lang="en-US" sz="2300" dirty="0">
                <a:latin typeface="Maiandra GD" panose="020E0502030308020204" pitchFamily="34" charset="0"/>
              </a:rPr>
              <a:t> </a:t>
            </a:r>
            <a:endParaRPr lang="en-US" sz="2800" dirty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pPr lvl="1"/>
            <a:endParaRPr lang="en-US" dirty="0">
              <a:latin typeface="Maiandra GD" panose="020E0502030308020204" pitchFamily="34" charset="0"/>
            </a:endParaRPr>
          </a:p>
          <a:p>
            <a:pPr lvl="1"/>
            <a:endParaRPr lang="en-US" sz="2600" dirty="0">
              <a:latin typeface="Maiandra GD" panose="020E0502030308020204" pitchFamily="34" charset="0"/>
            </a:endParaRPr>
          </a:p>
          <a:p>
            <a:pPr marL="393192" lvl="1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90" y="76200"/>
            <a:ext cx="7467600" cy="49212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Maiandra GD" panose="020E0502030308020204" pitchFamily="34" charset="0"/>
              </a:rPr>
              <a:t>Cocoa Bean Prices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109" t="14872" r="20513" b="33846"/>
          <a:stretch/>
        </p:blipFill>
        <p:spPr bwMode="auto">
          <a:xfrm>
            <a:off x="228600" y="685800"/>
            <a:ext cx="8534400" cy="56388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6113869"/>
            <a:ext cx="40559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  <a:hlinkClick r:id="rId3"/>
              </a:rPr>
              <a:t>https://www.indexmundi.com/commodities/?commodity=cocoa-beans&amp;months=60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76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686800" cy="685800"/>
          </a:xfrm>
        </p:spPr>
        <p:txBody>
          <a:bodyPr>
            <a:normAutofit/>
          </a:bodyPr>
          <a:lstStyle/>
          <a:p>
            <a:pPr marL="514350" indent="-514350" algn="ctr"/>
            <a:r>
              <a:rPr lang="en-US" sz="3600" b="1" dirty="0">
                <a:latin typeface="Maiandra GD" panose="020E0502030308020204" pitchFamily="34" charset="0"/>
              </a:rPr>
              <a:t>Economic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752272"/>
            <a:ext cx="9067800" cy="6096000"/>
          </a:xfrm>
        </p:spPr>
        <p:txBody>
          <a:bodyPr>
            <a:normAutofit/>
          </a:bodyPr>
          <a:lstStyle/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Primary goods</a:t>
            </a:r>
          </a:p>
          <a:p>
            <a:pPr marL="669608" lvl="2" indent="-225425"/>
            <a:r>
              <a:rPr lang="en-US" sz="2300" dirty="0">
                <a:latin typeface="Maiandra GD" panose="020E0502030308020204" pitchFamily="34" charset="0"/>
              </a:rPr>
              <a:t>Foods, fuels, fibers, minerals, water</a:t>
            </a:r>
          </a:p>
          <a:p>
            <a:pPr marL="669608" lvl="2" indent="-225425"/>
            <a:r>
              <a:rPr lang="en-US" sz="2300" dirty="0">
                <a:latin typeface="Maiandra GD" panose="020E0502030308020204" pitchFamily="34" charset="0"/>
              </a:rPr>
              <a:t>Key to GS income</a:t>
            </a:r>
          </a:p>
          <a:p>
            <a:pPr marL="669608" lvl="2" indent="-225425"/>
            <a:r>
              <a:rPr lang="en-US" sz="2400" dirty="0">
                <a:latin typeface="Maiandra GD" panose="020E0502030308020204" pitchFamily="34" charset="0"/>
                <a:hlinkClick r:id="rId2"/>
              </a:rPr>
              <a:t>Cocoa bean prices</a:t>
            </a:r>
            <a:r>
              <a:rPr lang="en-US" sz="2400" dirty="0">
                <a:latin typeface="Maiandra GD" panose="020E0502030308020204" pitchFamily="34" charset="0"/>
                <a:sym typeface="Wingdings" panose="05000000000000000000" pitchFamily="2" charset="2"/>
              </a:rPr>
              <a:t> next slide</a:t>
            </a:r>
            <a:r>
              <a:rPr lang="en-US" sz="2300" dirty="0">
                <a:latin typeface="Maiandra GD" panose="020E0502030308020204" pitchFamily="34" charset="0"/>
              </a:rPr>
              <a:t> </a:t>
            </a:r>
          </a:p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Manufactured goods</a:t>
            </a:r>
          </a:p>
          <a:p>
            <a:pPr marL="669608" lvl="2" indent="-225425"/>
            <a:r>
              <a:rPr lang="en-US" sz="2300" dirty="0">
                <a:latin typeface="Maiandra GD" panose="020E0502030308020204" pitchFamily="34" charset="0"/>
              </a:rPr>
              <a:t>Finished products</a:t>
            </a:r>
          </a:p>
          <a:p>
            <a:pPr marL="395288" lvl="1" indent="-225425"/>
            <a:r>
              <a:rPr lang="en-US" sz="2600" dirty="0">
                <a:latin typeface="Maiandra GD" panose="020E0502030308020204" pitchFamily="34" charset="0"/>
              </a:rPr>
              <a:t>Service industry</a:t>
            </a:r>
          </a:p>
          <a:p>
            <a:pPr marL="0" indent="0">
              <a:buNone/>
            </a:pPr>
            <a:endParaRPr lang="en-US" sz="2800" dirty="0">
              <a:latin typeface="Maiandra GD" panose="020E0502030308020204" pitchFamily="34" charset="0"/>
            </a:endParaRPr>
          </a:p>
          <a:p>
            <a:endParaRPr lang="en-US" sz="2500" dirty="0">
              <a:latin typeface="Maiandra GD" panose="020E0502030308020204" pitchFamily="34" charset="0"/>
            </a:endParaRPr>
          </a:p>
          <a:p>
            <a:pPr lvl="1"/>
            <a:endParaRPr lang="en-US" dirty="0">
              <a:latin typeface="Maiandra GD" panose="020E0502030308020204" pitchFamily="34" charset="0"/>
            </a:endParaRPr>
          </a:p>
          <a:p>
            <a:pPr lvl="1"/>
            <a:endParaRPr lang="en-US" sz="2600" dirty="0">
              <a:latin typeface="Maiandra GD" panose="020E0502030308020204" pitchFamily="34" charset="0"/>
            </a:endParaRPr>
          </a:p>
          <a:p>
            <a:pPr marL="393192" lvl="1" indent="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  <a:p>
            <a:pPr marL="514350" indent="-514350">
              <a:buNone/>
            </a:pP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19523" r="17266"/>
          <a:stretch/>
        </p:blipFill>
        <p:spPr>
          <a:xfrm>
            <a:off x="762000" y="4358513"/>
            <a:ext cx="2514600" cy="1902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15349" b="15556"/>
          <a:stretch/>
        </p:blipFill>
        <p:spPr>
          <a:xfrm>
            <a:off x="5902968" y="1084876"/>
            <a:ext cx="2597084" cy="28517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6" y="4115072"/>
            <a:ext cx="3816284" cy="25547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665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2794</TotalTime>
  <Words>271</Words>
  <Application>Microsoft Office PowerPoint</Application>
  <PresentationFormat>On-screen Show (4:3)</PresentationFormat>
  <Paragraphs>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Schoolbook</vt:lpstr>
      <vt:lpstr>Franklin Gothic Book</vt:lpstr>
      <vt:lpstr>Maiandra GD</vt:lpstr>
      <vt:lpstr>Wingdings</vt:lpstr>
      <vt:lpstr>Wingdings 2</vt:lpstr>
      <vt:lpstr>Oriel</vt:lpstr>
      <vt:lpstr>1_Oriel</vt:lpstr>
      <vt:lpstr>The Basics</vt:lpstr>
      <vt:lpstr>PowerPoint Presentation</vt:lpstr>
      <vt:lpstr>Evolution of Economic Divide</vt:lpstr>
      <vt:lpstr>Global Divide</vt:lpstr>
      <vt:lpstr>PowerPoint Presentation</vt:lpstr>
      <vt:lpstr>PowerPoint Presentation</vt:lpstr>
      <vt:lpstr>Economic Activity</vt:lpstr>
      <vt:lpstr>Cocoa Bean Prices</vt:lpstr>
      <vt:lpstr>Economic Activity</vt:lpstr>
      <vt:lpstr>Recap</vt:lpstr>
    </vt:vector>
  </TitlesOfParts>
  <Company>Northern Kentucky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Kimberly Weir</dc:creator>
  <cp:lastModifiedBy>Kimberly Baranowski</cp:lastModifiedBy>
  <cp:revision>469</cp:revision>
  <dcterms:created xsi:type="dcterms:W3CDTF">2012-02-04T20:15:56Z</dcterms:created>
  <dcterms:modified xsi:type="dcterms:W3CDTF">2022-08-29T20:34:19Z</dcterms:modified>
</cp:coreProperties>
</file>