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E876A-6839-419E-9838-034FA8F5E4A6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78D5-0DBA-44CD-BDD2-6418D83C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993FF-C03C-4048-993C-CEE575CC0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5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993FF-C03C-4048-993C-CEE575CC0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6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993FF-C03C-4048-993C-CEE575CC0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1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3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7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019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67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5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35DDD-2161-4947-8D1E-8967C1EA81CF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m/news/world-asia-348100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m/news/world-asia-3481008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Kashmir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7" y="-228600"/>
            <a:ext cx="11511815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127" y="840606"/>
            <a:ext cx="8686800" cy="6017394"/>
          </a:xfrm>
        </p:spPr>
        <p:txBody>
          <a:bodyPr>
            <a:normAutofit/>
          </a:bodyPr>
          <a:lstStyle/>
          <a:p>
            <a:pPr marL="339725" lvl="2" indent="-273050"/>
            <a:r>
              <a:rPr lang="en-US" sz="3200" dirty="0">
                <a:latin typeface="Franklin Gothic Book" pitchFamily="34" charset="0"/>
              </a:rPr>
              <a:t>Decolonization- </a:t>
            </a:r>
            <a:br>
              <a:rPr lang="en-US" sz="3200" dirty="0">
                <a:latin typeface="Franklin Gothic Book" pitchFamily="34" charset="0"/>
              </a:rPr>
            </a:br>
            <a:r>
              <a:rPr lang="en-US" sz="3000" dirty="0">
                <a:latin typeface="Franklin Gothic Book" pitchFamily="34" charset="0"/>
              </a:rPr>
              <a:t>British leave sub-continent</a:t>
            </a:r>
          </a:p>
          <a:p>
            <a:pPr marL="339725" lvl="2" indent="-273050"/>
            <a:r>
              <a:rPr lang="en-US" sz="3200" dirty="0">
                <a:latin typeface="Franklin Gothic Book" pitchFamily="34" charset="0"/>
              </a:rPr>
              <a:t>Sovereign states- want control</a:t>
            </a:r>
          </a:p>
          <a:p>
            <a:pPr marL="614045" lvl="3" indent="-273050">
              <a:buClr>
                <a:srgbClr val="94B6D2">
                  <a:tint val="60000"/>
                </a:srgbClr>
              </a:buClr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India, Pakistan, China</a:t>
            </a:r>
          </a:p>
          <a:p>
            <a:pPr marL="614045" lvl="3" indent="-273050">
              <a:buClr>
                <a:srgbClr val="94B6D2">
                  <a:tint val="60000"/>
                </a:srgbClr>
              </a:buClr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Role of UN (an IGO)</a:t>
            </a:r>
            <a:endParaRPr lang="en-US" sz="2800" dirty="0">
              <a:latin typeface="Franklin Gothic Book" pitchFamily="34" charset="0"/>
            </a:endParaRPr>
          </a:p>
          <a:p>
            <a:pPr marL="339725" lvl="2" indent="-273050"/>
            <a:r>
              <a:rPr lang="en-US" sz="3200" dirty="0">
                <a:latin typeface="Franklin Gothic Book" pitchFamily="34" charset="0"/>
              </a:rPr>
              <a:t>Territory claims</a:t>
            </a:r>
            <a:r>
              <a:rPr lang="en-US" sz="3200" dirty="0">
                <a:latin typeface="Franklin Gothic Book" pitchFamily="34" charset="0"/>
                <a:sym typeface="Wingdings" panose="05000000000000000000" pitchFamily="2" charset="2"/>
              </a:rPr>
              <a:t> conflict</a:t>
            </a:r>
            <a:endParaRPr lang="en-US" sz="3200" dirty="0">
              <a:latin typeface="Franklin Gothic Book" pitchFamily="34" charset="0"/>
            </a:endParaRPr>
          </a:p>
          <a:p>
            <a:pPr marL="614045" lvl="3" indent="-273050"/>
            <a:r>
              <a:rPr lang="en-US" sz="2800" dirty="0">
                <a:latin typeface="Franklin Gothic Book" pitchFamily="34" charset="0"/>
              </a:rPr>
              <a:t>Kashmir split </a:t>
            </a:r>
            <a:r>
              <a:rPr lang="en-US" sz="2400" dirty="0">
                <a:latin typeface="Franklin Gothic Book" pitchFamily="34" charset="0"/>
              </a:rPr>
              <a:t>(LOC, 1949)</a:t>
            </a:r>
          </a:p>
          <a:p>
            <a:pPr marL="614045" lvl="3" indent="-273050"/>
            <a:r>
              <a:rPr lang="en-US" sz="2800" dirty="0" err="1">
                <a:latin typeface="Franklin Gothic Book" pitchFamily="34" charset="0"/>
              </a:rPr>
              <a:t>Ladakh</a:t>
            </a:r>
            <a:r>
              <a:rPr lang="en-US" sz="2800" dirty="0">
                <a:latin typeface="Franklin Gothic Book" pitchFamily="34" charset="0"/>
              </a:rPr>
              <a:t> split </a:t>
            </a:r>
            <a:r>
              <a:rPr lang="en-US" sz="2400" dirty="0">
                <a:latin typeface="Franklin Gothic Book" pitchFamily="34" charset="0"/>
              </a:rPr>
              <a:t>(</a:t>
            </a:r>
            <a:r>
              <a:rPr lang="en-US" sz="2400" dirty="0" err="1">
                <a:latin typeface="Franklin Gothic Book" pitchFamily="34" charset="0"/>
              </a:rPr>
              <a:t>LoAC</a:t>
            </a:r>
            <a:r>
              <a:rPr lang="en-US" sz="2400" dirty="0">
                <a:latin typeface="Franklin Gothic Book" pitchFamily="34" charset="0"/>
              </a:rPr>
              <a:t>, 1962)</a:t>
            </a:r>
          </a:p>
          <a:p>
            <a:pPr marL="339725" lvl="2" indent="-273050"/>
            <a:endParaRPr lang="en-US" sz="2800" dirty="0">
              <a:latin typeface="Franklin Gothic Book" pitchFamily="34" charset="0"/>
            </a:endParaRPr>
          </a:p>
          <a:p>
            <a:pPr marL="340995" lvl="2" indent="0">
              <a:buNone/>
            </a:pPr>
            <a:r>
              <a:rPr lang="en-US" dirty="0">
                <a:latin typeface="Franklin Gothic Book" pitchFamily="34" charset="0"/>
              </a:rPr>
              <a:t>¤</a:t>
            </a:r>
          </a:p>
          <a:p>
            <a:pPr marL="340995" lvl="2" indent="0">
              <a:buNone/>
            </a:pPr>
            <a:endParaRPr lang="en-US" sz="2600" dirty="0">
              <a:latin typeface="Franklin Gothic Boo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80201" y="1373741"/>
            <a:ext cx="4695961" cy="4110518"/>
            <a:chOff x="4448039" y="1371600"/>
            <a:chExt cx="4695961" cy="41105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8039" y="1371600"/>
              <a:ext cx="4695961" cy="41105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904348" y="5181600"/>
              <a:ext cx="2209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prstClr val="black"/>
                  </a:solidFill>
                  <a:latin typeface="Century Schoolbook"/>
                  <a:hlinkClick r:id="rId4"/>
                </a:rPr>
                <a:t>https://www.bbc.com/news/world-asia-34810086</a:t>
              </a:r>
              <a:r>
                <a:rPr lang="en-US" sz="700" dirty="0">
                  <a:solidFill>
                    <a:prstClr val="black"/>
                  </a:solidFill>
                  <a:latin typeface="Century Schoolbook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16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7" y="-228600"/>
            <a:ext cx="11511815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Issues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(cont.)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127" y="840606"/>
            <a:ext cx="8686800" cy="6017394"/>
          </a:xfrm>
        </p:spPr>
        <p:txBody>
          <a:bodyPr>
            <a:normAutofit/>
          </a:bodyPr>
          <a:lstStyle/>
          <a:p>
            <a:pPr marL="339725" lvl="2" indent="-273050"/>
            <a:r>
              <a:rPr lang="en-US" sz="3200" dirty="0">
                <a:latin typeface="Franklin Gothic Book" pitchFamily="34" charset="0"/>
              </a:rPr>
              <a:t>Population</a:t>
            </a:r>
          </a:p>
          <a:p>
            <a:pPr marL="614045" lvl="3" indent="-273050"/>
            <a:r>
              <a:rPr lang="en-US" sz="2800" dirty="0">
                <a:latin typeface="Franklin Gothic Book" pitchFamily="34" charset="0"/>
              </a:rPr>
              <a:t>Cultural diff.- esp. religion</a:t>
            </a:r>
          </a:p>
          <a:p>
            <a:pPr marL="614045" lvl="3" indent="-273050"/>
            <a:r>
              <a:rPr lang="en-US" sz="2800" dirty="0">
                <a:latin typeface="Franklin Gothic Book" pitchFamily="34" charset="0"/>
              </a:rPr>
              <a:t>Kashmiris</a:t>
            </a:r>
          </a:p>
          <a:p>
            <a:pPr marL="888365" lvl="4" indent="-273050"/>
            <a:r>
              <a:rPr lang="en-US" sz="2800" b="1" dirty="0">
                <a:latin typeface="Franklin Gothic Book" pitchFamily="34" charset="0"/>
              </a:rPr>
              <a:t>≠</a:t>
            </a:r>
            <a:r>
              <a:rPr lang="en-US" sz="2800" dirty="0">
                <a:latin typeface="Franklin Gothic Book" pitchFamily="34" charset="0"/>
              </a:rPr>
              <a:t> state or nation</a:t>
            </a:r>
          </a:p>
          <a:p>
            <a:pPr marL="339725" lvl="2" indent="-273050"/>
            <a:r>
              <a:rPr lang="en-US" sz="3200" dirty="0">
                <a:latin typeface="Franklin Gothic Book" pitchFamily="34" charset="0"/>
              </a:rPr>
              <a:t>Resources</a:t>
            </a:r>
          </a:p>
          <a:p>
            <a:pPr marL="614045" lvl="3" indent="-273050"/>
            <a:r>
              <a:rPr lang="en-US" sz="2800" dirty="0">
                <a:latin typeface="Franklin Gothic Book" pitchFamily="34" charset="0"/>
              </a:rPr>
              <a:t>Economic benefits</a:t>
            </a:r>
          </a:p>
          <a:p>
            <a:pPr marL="614045" lvl="3" indent="-273050"/>
            <a:r>
              <a:rPr lang="en-US" sz="2800" dirty="0">
                <a:latin typeface="Franklin Gothic Book" pitchFamily="34" charset="0"/>
              </a:rPr>
              <a:t>Nuclear weapons</a:t>
            </a:r>
          </a:p>
          <a:p>
            <a:pPr marL="339725" lvl="3" indent="-273050"/>
            <a:r>
              <a:rPr lang="en-US" sz="3200" dirty="0">
                <a:latin typeface="Franklin Gothic Book" pitchFamily="34" charset="0"/>
              </a:rPr>
              <a:t>Mix of cooperation, conflict</a:t>
            </a:r>
          </a:p>
          <a:p>
            <a:pPr marL="340995" lvl="2" indent="0">
              <a:buNone/>
            </a:pPr>
            <a:r>
              <a:rPr lang="en-US" dirty="0">
                <a:latin typeface="Franklin Gothic Book" pitchFamily="34" charset="0"/>
              </a:rPr>
              <a:t>¤</a:t>
            </a:r>
          </a:p>
          <a:p>
            <a:pPr marL="340995" lvl="2" indent="0">
              <a:buNone/>
            </a:pPr>
            <a:endParaRPr lang="en-US" sz="2600" dirty="0">
              <a:latin typeface="Franklin Gothic Boo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59881" y="1096881"/>
            <a:ext cx="4695961" cy="4110518"/>
            <a:chOff x="4448039" y="1371600"/>
            <a:chExt cx="4695961" cy="41105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8039" y="1371600"/>
              <a:ext cx="4695961" cy="41105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904348" y="5181600"/>
              <a:ext cx="2209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prstClr val="black"/>
                  </a:solidFill>
                  <a:latin typeface="Century Schoolbook"/>
                  <a:hlinkClick r:id="rId4"/>
                </a:rPr>
                <a:t>https://www.bbc.com/news/world-asia-34810086</a:t>
              </a:r>
              <a:r>
                <a:rPr lang="en-US" sz="700" dirty="0">
                  <a:solidFill>
                    <a:prstClr val="black"/>
                  </a:solidFill>
                  <a:latin typeface="Century Schoolbook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8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675" y="605590"/>
            <a:ext cx="8686800" cy="6019800"/>
          </a:xfrm>
        </p:spPr>
        <p:txBody>
          <a:bodyPr>
            <a:normAutofit/>
          </a:bodyPr>
          <a:lstStyle/>
          <a:p>
            <a:pPr marL="339725" lvl="2" indent="-273050"/>
            <a:r>
              <a:rPr lang="en-US" sz="2400" dirty="0">
                <a:latin typeface="Franklin Gothic Book" pitchFamily="34" charset="0"/>
              </a:rPr>
              <a:t>Realism</a:t>
            </a:r>
            <a:endParaRPr lang="en-US" sz="2400" b="1" dirty="0">
              <a:latin typeface="Franklin Gothic Book" pitchFamily="34" charset="0"/>
            </a:endParaRPr>
          </a:p>
          <a:p>
            <a:pPr marL="763905" lvl="2" indent="-273050"/>
            <a:r>
              <a:rPr lang="en-US" sz="2400" dirty="0">
                <a:latin typeface="Franklin Gothic Book" pitchFamily="34" charset="0"/>
              </a:rPr>
              <a:t>States: India, Pakistan, China</a:t>
            </a:r>
          </a:p>
          <a:p>
            <a:pPr marL="763905" lvl="2" indent="-273050"/>
            <a:r>
              <a:rPr lang="en-US" sz="2400" dirty="0">
                <a:latin typeface="Franklin Gothic Book" pitchFamily="34" charset="0"/>
              </a:rPr>
              <a:t>Power struggle: Control Kashmir, </a:t>
            </a:r>
            <a:r>
              <a:rPr lang="en-US" sz="2400" dirty="0" err="1">
                <a:latin typeface="Franklin Gothic Book" pitchFamily="34" charset="0"/>
              </a:rPr>
              <a:t>Ladakh</a:t>
            </a:r>
            <a:endParaRPr lang="en-US" sz="2400" dirty="0">
              <a:latin typeface="Franklin Gothic Book" pitchFamily="34" charset="0"/>
            </a:endParaRPr>
          </a:p>
          <a:p>
            <a:pPr marL="763905" lvl="2" indent="-273050"/>
            <a:r>
              <a:rPr lang="en-US" sz="2400" dirty="0">
                <a:latin typeface="Franklin Gothic Book" pitchFamily="34" charset="0"/>
              </a:rPr>
              <a:t>Zero-sum: Will lose if concede</a:t>
            </a:r>
          </a:p>
          <a:p>
            <a:pPr marL="123825" indent="-273050"/>
            <a:r>
              <a:rPr lang="en-US" dirty="0">
                <a:latin typeface="Franklin Gothic Book" pitchFamily="34" charset="0"/>
              </a:rPr>
              <a:t>Liberalism</a:t>
            </a:r>
          </a:p>
          <a:p>
            <a:pPr marL="763905" lvl="2" indent="-273050"/>
            <a:r>
              <a:rPr lang="en-US" sz="2400" dirty="0">
                <a:latin typeface="Franklin Gothic Book" pitchFamily="34" charset="0"/>
              </a:rPr>
              <a:t>States, but </a:t>
            </a:r>
            <a:r>
              <a:rPr lang="en-US" sz="2400" b="1" dirty="0">
                <a:latin typeface="Franklin Gothic Book" pitchFamily="34" charset="0"/>
              </a:rPr>
              <a:t>also</a:t>
            </a:r>
            <a:r>
              <a:rPr lang="en-US" sz="2400" dirty="0">
                <a:latin typeface="Franklin Gothic Book" pitchFamily="34" charset="0"/>
              </a:rPr>
              <a:t> Kashmiris, UN</a:t>
            </a:r>
          </a:p>
          <a:p>
            <a:pPr marL="763905" lvl="2" indent="-273050"/>
            <a:r>
              <a:rPr lang="en-US" sz="2400" dirty="0">
                <a:latin typeface="Franklin Gothic Book" pitchFamily="34" charset="0"/>
              </a:rPr>
              <a:t>Power struggle, but also about religion, economic benefits, buffer</a:t>
            </a:r>
          </a:p>
          <a:p>
            <a:pPr marL="763905" lvl="2" indent="-273050"/>
            <a:r>
              <a:rPr lang="en-US" sz="2400" dirty="0">
                <a:latin typeface="Franklin Gothic Book" pitchFamily="34" charset="0"/>
              </a:rPr>
              <a:t>+ sum: Cooperation </a:t>
            </a:r>
            <a:r>
              <a:rPr lang="en-US" sz="2400" i="1" dirty="0">
                <a:latin typeface="Franklin Gothic Book" pitchFamily="34" charset="0"/>
              </a:rPr>
              <a:t>would be </a:t>
            </a:r>
            <a:r>
              <a:rPr lang="en-US" sz="2400" dirty="0">
                <a:latin typeface="Franklin Gothic Book" pitchFamily="34" charset="0"/>
              </a:rPr>
              <a:t>mutually beneficial</a:t>
            </a:r>
          </a:p>
          <a:p>
            <a:pPr marL="340995" lvl="2" indent="0">
              <a:buNone/>
            </a:pPr>
            <a:r>
              <a:rPr lang="en-US" dirty="0">
                <a:latin typeface="Franklin Gothic Book" pitchFamily="34" charset="0"/>
              </a:rPr>
              <a:t>¤</a:t>
            </a:r>
          </a:p>
          <a:p>
            <a:pPr marL="340995" lvl="2" indent="0">
              <a:buNone/>
            </a:pPr>
            <a:endParaRPr lang="en-US" sz="2600" dirty="0">
              <a:latin typeface="Franklin Gothic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1369" r="12501" b="2695"/>
          <a:stretch/>
        </p:blipFill>
        <p:spPr>
          <a:xfrm>
            <a:off x="6065530" y="4715441"/>
            <a:ext cx="2949804" cy="1764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>
          <a:xfrm>
            <a:off x="9360227" y="391130"/>
            <a:ext cx="1774698" cy="27718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11029"/>
            <a:ext cx="338968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15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145</Words>
  <Application>Microsoft Office PowerPoint</Application>
  <PresentationFormat>Widescreen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Century Schoolbook</vt:lpstr>
      <vt:lpstr>Franklin Gothic Book</vt:lpstr>
      <vt:lpstr>Wingdings</vt:lpstr>
      <vt:lpstr>Wingdings 2</vt:lpstr>
      <vt:lpstr>Oriel</vt:lpstr>
      <vt:lpstr>Kashmir</vt:lpstr>
      <vt:lpstr>Issues</vt:lpstr>
      <vt:lpstr>Issues (cont.)</vt:lpstr>
      <vt:lpstr>Theories</vt:lpstr>
    </vt:vector>
  </TitlesOfParts>
  <Company>NKU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Kashmir</dc:title>
  <dc:creator>Kimberly Weir</dc:creator>
  <cp:lastModifiedBy>Kimberly Baranowski</cp:lastModifiedBy>
  <cp:revision>8</cp:revision>
  <dcterms:created xsi:type="dcterms:W3CDTF">2021-01-05T21:17:50Z</dcterms:created>
  <dcterms:modified xsi:type="dcterms:W3CDTF">2022-01-30T19:37:22Z</dcterms:modified>
</cp:coreProperties>
</file>