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5" r:id="rId3"/>
    <p:sldId id="306" r:id="rId4"/>
    <p:sldId id="310" r:id="rId5"/>
    <p:sldId id="312" r:id="rId6"/>
    <p:sldId id="31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75" autoAdjust="0"/>
  </p:normalViewPr>
  <p:slideViewPr>
    <p:cSldViewPr>
      <p:cViewPr varScale="1">
        <p:scale>
          <a:sx n="66" d="100"/>
          <a:sy n="66" d="100"/>
        </p:scale>
        <p:origin x="84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FAAE-721C-4A44-A31C-6DB5BBA7B82E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D9706-318D-4010-A8A7-181141F72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63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2C0A47-998B-4254-8B8C-03D3C30AD3C9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125901-75CB-487B-8A2C-EE6572229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ugo_Grotiu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disarmament/wmd/nuclear/" TargetMode="External"/><Relationship Id="rId2" Type="http://schemas.openxmlformats.org/officeDocument/2006/relationships/hyperlink" Target="https://www.icj-cij.org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environment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news/science-environment-2107817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8153400" cy="3733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International Law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667000" y="2743200"/>
            <a:ext cx="5257800" cy="167322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~The Basics</a:t>
            </a:r>
          </a:p>
          <a:p>
            <a:r>
              <a:rPr lang="en-US" b="1" dirty="0"/>
              <a:t>~Creating IL</a:t>
            </a:r>
          </a:p>
          <a:p>
            <a:r>
              <a:rPr lang="en-US" b="1" dirty="0"/>
              <a:t>~Primitive Nature</a:t>
            </a:r>
          </a:p>
          <a:p>
            <a:r>
              <a:rPr lang="en-US" b="1"/>
              <a:t>~</a:t>
            </a:r>
            <a:r>
              <a:rPr lang="en-US" b="1" dirty="0"/>
              <a:t>Adherence</a:t>
            </a: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/>
          <a:p>
            <a:pPr algn="ctr"/>
            <a:r>
              <a:rPr lang="en-US" dirty="0"/>
              <a:t>International Law</a:t>
            </a:r>
          </a:p>
        </p:txBody>
      </p:sp>
    </p:spTree>
    <p:extLst>
      <p:ext uri="{BB962C8B-B14F-4D97-AF65-F5344CB8AC3E}">
        <p14:creationId xmlns:p14="http://schemas.microsoft.com/office/powerpoint/2010/main" val="3554904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Its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8226552" cy="4953000"/>
          </a:xfrm>
        </p:spPr>
        <p:txBody>
          <a:bodyPr>
            <a:normAutofit/>
          </a:bodyPr>
          <a:lstStyle/>
          <a:p>
            <a:r>
              <a:rPr lang="en-US" sz="3100" dirty="0"/>
              <a:t>Western influenced</a:t>
            </a:r>
          </a:p>
          <a:p>
            <a:r>
              <a:rPr lang="en-US" sz="3100" dirty="0"/>
              <a:t>European, then US domination</a:t>
            </a:r>
          </a:p>
          <a:p>
            <a:r>
              <a:rPr lang="en-US" sz="3100" dirty="0"/>
              <a:t>Father of International Law</a:t>
            </a:r>
          </a:p>
          <a:p>
            <a:pPr lvl="1"/>
            <a:r>
              <a:rPr lang="en-US" sz="2800" dirty="0"/>
              <a:t>Age of Reason</a:t>
            </a:r>
          </a:p>
          <a:p>
            <a:pPr lvl="1"/>
            <a:r>
              <a:rPr lang="en-US" sz="2800" dirty="0"/>
              <a:t>Natural Law</a:t>
            </a:r>
          </a:p>
          <a:p>
            <a:pPr marL="365760" lvl="1" indent="0">
              <a:buNone/>
            </a:pPr>
            <a:r>
              <a:rPr lang="en-US" sz="1800" dirty="0"/>
              <a:t>¤</a:t>
            </a:r>
          </a:p>
          <a:p>
            <a:endParaRPr lang="en-US" sz="3100" dirty="0"/>
          </a:p>
        </p:txBody>
      </p:sp>
      <p:grpSp>
        <p:nvGrpSpPr>
          <p:cNvPr id="6" name="Group 5"/>
          <p:cNvGrpSpPr/>
          <p:nvPr/>
        </p:nvGrpSpPr>
        <p:grpSpPr>
          <a:xfrm>
            <a:off x="5619750" y="1600200"/>
            <a:ext cx="3448050" cy="4127650"/>
            <a:chOff x="5619750" y="1600200"/>
            <a:chExt cx="3448050" cy="412765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9750" y="1600200"/>
              <a:ext cx="3448050" cy="41063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619750" y="5266185"/>
              <a:ext cx="34236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hlinkClick r:id="rId3"/>
                </a:rPr>
                <a:t>Hugo Grotius</a:t>
              </a:r>
              <a:r>
                <a:rPr lang="en-US" sz="2000" b="1" dirty="0"/>
                <a:t> </a:t>
              </a:r>
              <a:r>
                <a:rPr lang="en-US" sz="1600" b="1" dirty="0"/>
                <a:t> </a:t>
              </a:r>
              <a:r>
                <a:rPr lang="en-US" sz="1600" dirty="0"/>
                <a:t>(</a:t>
              </a:r>
              <a:r>
                <a:rPr lang="en-US" sz="1600" dirty="0">
                  <a:solidFill>
                    <a:srgbClr val="FFC000"/>
                  </a:solidFill>
                </a:rPr>
                <a:t>1583-1645</a:t>
              </a:r>
              <a:r>
                <a:rPr lang="en-US" sz="16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651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629" y="1438364"/>
            <a:ext cx="4572000" cy="4953000"/>
          </a:xfrm>
        </p:spPr>
        <p:txBody>
          <a:bodyPr>
            <a:normAutofit/>
          </a:bodyPr>
          <a:lstStyle/>
          <a:p>
            <a:r>
              <a:rPr lang="en-US" sz="2800" dirty="0"/>
              <a:t>Early law </a:t>
            </a:r>
            <a:r>
              <a:rPr lang="en-US" sz="2800" dirty="0">
                <a:sym typeface="Wingdings" pitchFamily="2" charset="2"/>
              </a:rPr>
              <a:t> war</a:t>
            </a:r>
          </a:p>
          <a:p>
            <a:r>
              <a:rPr lang="en-US" sz="2800" dirty="0">
                <a:sym typeface="Wingdings" pitchFamily="2" charset="2"/>
              </a:rPr>
              <a:t>Contemporary law  transnational issues</a:t>
            </a:r>
          </a:p>
          <a:p>
            <a:pPr lvl="1"/>
            <a:r>
              <a:rPr lang="en-US" sz="2500" dirty="0">
                <a:sym typeface="Wingdings" pitchFamily="2" charset="2"/>
              </a:rPr>
              <a:t>More actors, contact</a:t>
            </a:r>
          </a:p>
          <a:p>
            <a:pPr lvl="1"/>
            <a:r>
              <a:rPr lang="en-US" sz="2500" dirty="0">
                <a:sym typeface="Wingdings" pitchFamily="2" charset="2"/>
              </a:rPr>
              <a:t>Need rules</a:t>
            </a:r>
          </a:p>
          <a:p>
            <a:r>
              <a:rPr lang="en-US" sz="2800" dirty="0"/>
              <a:t>Differences between cultures</a:t>
            </a:r>
          </a:p>
          <a:p>
            <a:pPr lvl="1"/>
            <a:r>
              <a:rPr lang="en-US" dirty="0"/>
              <a:t>Rules- Singapore &amp; gum</a:t>
            </a:r>
          </a:p>
          <a:p>
            <a:pPr lvl="1"/>
            <a:r>
              <a:rPr lang="en-US" sz="2500" dirty="0"/>
              <a:t>Whaling</a:t>
            </a:r>
            <a:endParaRPr lang="en-US" sz="2200" dirty="0"/>
          </a:p>
          <a:p>
            <a:pPr marL="365760" lvl="1" indent="0">
              <a:buNone/>
            </a:pPr>
            <a:r>
              <a:rPr lang="en-US" sz="1800" dirty="0"/>
              <a:t>¤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44702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96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Creating Int’l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18965"/>
            <a:ext cx="8226552" cy="5486400"/>
          </a:xfrm>
        </p:spPr>
        <p:txBody>
          <a:bodyPr>
            <a:normAutofit/>
          </a:bodyPr>
          <a:lstStyle/>
          <a:p>
            <a:r>
              <a:rPr lang="en-US" sz="3000" dirty="0"/>
              <a:t>States’ self-interests</a:t>
            </a:r>
          </a:p>
          <a:p>
            <a:r>
              <a:rPr lang="en-US" sz="3000" dirty="0"/>
              <a:t>Based on customs &amp; agreements</a:t>
            </a:r>
          </a:p>
          <a:p>
            <a:pPr lvl="1"/>
            <a:r>
              <a:rPr lang="en-US" sz="2800" dirty="0"/>
              <a:t>Bilateral, multilateral pacts</a:t>
            </a:r>
          </a:p>
          <a:p>
            <a:pPr lvl="1"/>
            <a:r>
              <a:rPr lang="en-US" sz="2800" dirty="0"/>
              <a:t>Form IGOs </a:t>
            </a:r>
          </a:p>
          <a:p>
            <a:pPr lvl="2"/>
            <a:r>
              <a:rPr lang="en-US" sz="2800" dirty="0"/>
              <a:t>Help establish agreements</a:t>
            </a:r>
          </a:p>
          <a:p>
            <a:pPr lvl="2"/>
            <a:r>
              <a:rPr lang="en-US" sz="2800" dirty="0"/>
              <a:t>Monitor adherence</a:t>
            </a:r>
          </a:p>
          <a:p>
            <a:r>
              <a:rPr lang="en-US" sz="2800" dirty="0"/>
              <a:t>Compared to domestic law, </a:t>
            </a:r>
            <a:br>
              <a:rPr lang="en-US" sz="2800" dirty="0"/>
            </a:br>
            <a:r>
              <a:rPr lang="en-US" sz="2800" dirty="0"/>
              <a:t>IL is primitive </a:t>
            </a:r>
          </a:p>
          <a:p>
            <a:pPr marL="365760" lvl="1" indent="0">
              <a:buClr>
                <a:srgbClr val="94B6D2"/>
              </a:buClr>
              <a:buNone/>
            </a:pPr>
            <a:r>
              <a:rPr lang="en-US" sz="1800" dirty="0">
                <a:solidFill>
                  <a:prstClr val="black"/>
                </a:solidFill>
              </a:rPr>
              <a:t>¤</a:t>
            </a:r>
            <a:endParaRPr lang="en-US" sz="1800" dirty="0"/>
          </a:p>
          <a:p>
            <a:pPr lvl="1"/>
            <a:endParaRPr lang="en-US" sz="2800" dirty="0"/>
          </a:p>
          <a:p>
            <a:endParaRPr lang="en-US" sz="3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014509"/>
              </p:ext>
            </p:extLst>
          </p:nvPr>
        </p:nvGraphicFramePr>
        <p:xfrm>
          <a:off x="5410200" y="1520952"/>
          <a:ext cx="3733800" cy="53826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5374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800" b="1" dirty="0"/>
                        <a:t>UN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b="0" dirty="0">
                          <a:hlinkClick r:id="rId2"/>
                        </a:rPr>
                        <a:t>ICJ</a:t>
                      </a:r>
                      <a:r>
                        <a:rPr lang="en-US" sz="2600" b="0" baseline="0" dirty="0"/>
                        <a:t> -court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b="0" baseline="0" dirty="0">
                          <a:hlinkClick r:id="rId3"/>
                        </a:rPr>
                        <a:t>UNODA</a:t>
                      </a:r>
                      <a:r>
                        <a:rPr lang="en-US" sz="2600" b="0" baseline="0" dirty="0"/>
                        <a:t> -disarmament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b="0" baseline="0" dirty="0">
                          <a:hlinkClick r:id="rId4"/>
                        </a:rPr>
                        <a:t>UNEP</a:t>
                      </a:r>
                      <a:r>
                        <a:rPr lang="en-US" sz="2600" b="0" baseline="0" dirty="0"/>
                        <a:t> –</a:t>
                      </a:r>
                      <a:r>
                        <a:rPr lang="en-US" sz="2600" b="0" baseline="0" dirty="0" err="1"/>
                        <a:t>env</a:t>
                      </a:r>
                      <a:r>
                        <a:rPr lang="en-US" sz="2600" b="0" baseline="0" dirty="0"/>
                        <a:t>.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b="0" baseline="0" dirty="0"/>
                        <a:t>Lots more for diff. issues</a:t>
                      </a:r>
                      <a:endParaRPr lang="en-US" sz="2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4210">
                <a:tc>
                  <a:txBody>
                    <a:bodyPr/>
                    <a:lstStyle/>
                    <a:p>
                      <a:r>
                        <a:rPr lang="en-US" sz="2500" b="1" dirty="0"/>
                        <a:t>INTERPOL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dirty="0"/>
                        <a:t>Coordinates policing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210">
                <a:tc>
                  <a:txBody>
                    <a:bodyPr/>
                    <a:lstStyle/>
                    <a:p>
                      <a:r>
                        <a:rPr lang="en-US" sz="2500" b="1" dirty="0"/>
                        <a:t>IMF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dirty="0"/>
                        <a:t>Monetary regulation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881">
                <a:tc>
                  <a:txBody>
                    <a:bodyPr/>
                    <a:lstStyle/>
                    <a:p>
                      <a:r>
                        <a:rPr lang="en-US" sz="2500" b="1" dirty="0"/>
                        <a:t>WTO</a:t>
                      </a:r>
                    </a:p>
                    <a:p>
                      <a:pPr marL="4572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600" dirty="0"/>
                        <a:t>Trade regulation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0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Creating Int’l Law: </a:t>
            </a:r>
            <a:r>
              <a:rPr lang="en-US" dirty="0">
                <a:hlinkClick r:id="rId2"/>
              </a:rPr>
              <a:t>Mercury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534400" cy="556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Why is the </a:t>
            </a:r>
            <a:r>
              <a:rPr lang="en-US" sz="3200" dirty="0" err="1"/>
              <a:t>Minamata</a:t>
            </a:r>
            <a:r>
              <a:rPr lang="en-US" sz="3200" dirty="0"/>
              <a:t> Convention important?</a:t>
            </a:r>
          </a:p>
          <a:p>
            <a:pPr lvl="1"/>
            <a:r>
              <a:rPr lang="en-US" sz="3000" dirty="0"/>
              <a:t>Mercury exposure = highly toxic</a:t>
            </a:r>
          </a:p>
          <a:p>
            <a:pPr lvl="2"/>
            <a:r>
              <a:rPr lang="en-US" sz="3000" dirty="0"/>
              <a:t>Bad for people</a:t>
            </a:r>
          </a:p>
          <a:p>
            <a:pPr lvl="3"/>
            <a:r>
              <a:rPr lang="en-US" sz="3000" dirty="0" err="1"/>
              <a:t>Minamata</a:t>
            </a:r>
            <a:r>
              <a:rPr lang="en-US" sz="3000" dirty="0"/>
              <a:t> Disease</a:t>
            </a:r>
          </a:p>
          <a:p>
            <a:pPr lvl="2"/>
            <a:r>
              <a:rPr lang="en-US" sz="3000" dirty="0"/>
              <a:t>Harms environment</a:t>
            </a:r>
          </a:p>
          <a:p>
            <a:pPr lvl="3"/>
            <a:r>
              <a:rPr lang="en-US" sz="3000" dirty="0"/>
              <a:t>Soil, water, flora and fauna</a:t>
            </a:r>
          </a:p>
          <a:p>
            <a:pPr lvl="1"/>
            <a:r>
              <a:rPr lang="en-US" sz="3000" dirty="0"/>
              <a:t>Regulates supply, trade, use, emissions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200" dirty="0"/>
              <a:t>Why did 140+ states agree?</a:t>
            </a:r>
          </a:p>
          <a:p>
            <a:pPr lvl="1"/>
            <a:r>
              <a:rPr lang="en-US" sz="3000" dirty="0"/>
              <a:t>In self-interest</a:t>
            </a:r>
          </a:p>
          <a:p>
            <a:pPr lvl="1"/>
            <a:r>
              <a:rPr lang="en-US" sz="3000" dirty="0"/>
              <a:t>Straightforward, uncontroversial objective</a:t>
            </a:r>
          </a:p>
          <a:p>
            <a:pPr lvl="1"/>
            <a:r>
              <a:rPr lang="en-US" sz="3000" dirty="0"/>
              <a:t>Fairly easy fix</a:t>
            </a:r>
          </a:p>
          <a:p>
            <a:pPr marL="365760" lvl="1" indent="0">
              <a:buClr>
                <a:srgbClr val="94B6D2"/>
              </a:buClr>
              <a:buNone/>
            </a:pPr>
            <a:r>
              <a:rPr lang="en-US" sz="1800" dirty="0">
                <a:solidFill>
                  <a:prstClr val="black"/>
                </a:solidFill>
              </a:rPr>
              <a:t>¤</a:t>
            </a:r>
            <a:endParaRPr lang="en-US" sz="2600" dirty="0"/>
          </a:p>
          <a:p>
            <a:pPr marL="685800" lvl="2" indent="0">
              <a:buNone/>
            </a:pPr>
            <a:endParaRPr lang="en-US" sz="2500" dirty="0"/>
          </a:p>
          <a:p>
            <a:endParaRPr lang="en-US" sz="3100" dirty="0"/>
          </a:p>
          <a:p>
            <a:pPr lvl="1"/>
            <a:endParaRPr lang="en-US" sz="2800" dirty="0"/>
          </a:p>
          <a:p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45500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1581</TotalTime>
  <Words>182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Median</vt:lpstr>
      <vt:lpstr>International Law   </vt:lpstr>
      <vt:lpstr>International Law</vt:lpstr>
      <vt:lpstr>Its Roots</vt:lpstr>
      <vt:lpstr>Issues</vt:lpstr>
      <vt:lpstr>Creating Int’l Law</vt:lpstr>
      <vt:lpstr>Creating Int’l Law: Mercury Agreement</vt:lpstr>
    </vt:vector>
  </TitlesOfParts>
  <Company>Northern Kentucky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 &amp; International Organization</dc:title>
  <dc:creator>Kimberly Weir</dc:creator>
  <cp:lastModifiedBy>Kimberly Weir</cp:lastModifiedBy>
  <cp:revision>239</cp:revision>
  <dcterms:created xsi:type="dcterms:W3CDTF">2012-03-14T16:03:57Z</dcterms:created>
  <dcterms:modified xsi:type="dcterms:W3CDTF">2023-10-05T21:21:03Z</dcterms:modified>
</cp:coreProperties>
</file>