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27" r:id="rId2"/>
    <p:sldId id="332" r:id="rId3"/>
    <p:sldId id="307" r:id="rId4"/>
    <p:sldId id="316" r:id="rId5"/>
    <p:sldId id="318" r:id="rId6"/>
    <p:sldId id="319" r:id="rId7"/>
    <p:sldId id="325" r:id="rId8"/>
    <p:sldId id="333" r:id="rId9"/>
    <p:sldId id="33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75" autoAdjust="0"/>
  </p:normalViewPr>
  <p:slideViewPr>
    <p:cSldViewPr>
      <p:cViewPr varScale="1">
        <p:scale>
          <a:sx n="77" d="100"/>
          <a:sy n="77" d="100"/>
        </p:scale>
        <p:origin x="90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FAAE-721C-4A44-A31C-6DB5BBA7B82E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9706-318D-4010-A8A7-181141F72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6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C0A47-998B-4254-8B8C-03D3C30AD3C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125901-75CB-487B-8A2C-EE6572229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conomist.com/news/americas/21595481-heres-grown-up-way-settle-long-standing-border-dispute-line-se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file:///F:\kweb\103\f14\Force%20majeure%20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F:\kweb\103\f14\Force%20majeure%20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153400" cy="3733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International Law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6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Adherence</a:t>
            </a:r>
          </a:p>
        </p:txBody>
      </p:sp>
    </p:spTree>
    <p:extLst>
      <p:ext uri="{BB962C8B-B14F-4D97-AF65-F5344CB8AC3E}">
        <p14:creationId xmlns:p14="http://schemas.microsoft.com/office/powerpoint/2010/main" val="350728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IL’s Primitive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009" y="1563814"/>
            <a:ext cx="8226552" cy="5257800"/>
          </a:xfrm>
        </p:spPr>
        <p:txBody>
          <a:bodyPr>
            <a:normAutofit/>
          </a:bodyPr>
          <a:lstStyle/>
          <a:p>
            <a:r>
              <a:rPr lang="en-US" sz="3000" dirty="0"/>
              <a:t>Based on customs, agreements</a:t>
            </a:r>
          </a:p>
          <a:p>
            <a:pPr lvl="1"/>
            <a:r>
              <a:rPr lang="en-US" sz="3000" dirty="0"/>
              <a:t>Coastal territory</a:t>
            </a:r>
          </a:p>
          <a:p>
            <a:pPr lvl="2"/>
            <a:r>
              <a:rPr lang="en-US" sz="2800" dirty="0"/>
              <a:t>3 miles</a:t>
            </a:r>
          </a:p>
          <a:p>
            <a:pPr lvl="2"/>
            <a:r>
              <a:rPr lang="en-US" sz="2800" dirty="0"/>
              <a:t>UN Law of the Sea Treaty to 12 miles w/ 200 EEZ</a:t>
            </a:r>
          </a:p>
          <a:p>
            <a:r>
              <a:rPr lang="en-US" sz="3000" dirty="0"/>
              <a:t>No overarching enforcement authority</a:t>
            </a:r>
          </a:p>
          <a:p>
            <a:pPr lvl="1"/>
            <a:r>
              <a:rPr lang="en-US" sz="2800" dirty="0"/>
              <a:t>Sovereignty </a:t>
            </a:r>
          </a:p>
          <a:p>
            <a:r>
              <a:rPr lang="en-US" sz="3000" dirty="0"/>
              <a:t>Requires cooperation</a:t>
            </a:r>
          </a:p>
          <a:p>
            <a:pPr lvl="1"/>
            <a:r>
              <a:rPr lang="en-US" sz="2800" dirty="0"/>
              <a:t>Self-interests</a:t>
            </a:r>
          </a:p>
          <a:p>
            <a:pPr marL="365760" lvl="1" indent="0">
              <a:buNone/>
            </a:pPr>
            <a:r>
              <a:rPr lang="en-US" sz="1800" dirty="0"/>
              <a:t>¤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47816"/>
            <a:ext cx="5340677" cy="227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3446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Adherence to IL: Hito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76200" y="1371600"/>
            <a:ext cx="8975082" cy="5803772"/>
          </a:xfrm>
        </p:spPr>
        <p:txBody>
          <a:bodyPr>
            <a:normAutofit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What is at issue in </a:t>
            </a:r>
            <a:r>
              <a:rPr lang="en-US" sz="3000" dirty="0">
                <a:hlinkClick r:id="rId2"/>
              </a:rPr>
              <a:t>A Line in the Sea</a:t>
            </a:r>
            <a:r>
              <a:rPr lang="en-US" sz="3000" dirty="0"/>
              <a:t>?</a:t>
            </a:r>
            <a:endParaRPr lang="en-US" sz="1100" dirty="0"/>
          </a:p>
          <a:p>
            <a:pPr lvl="1"/>
            <a:r>
              <a:rPr lang="en-US" sz="2800" dirty="0"/>
              <a:t>Peru &amp; Chile dispute</a:t>
            </a:r>
          </a:p>
          <a:p>
            <a:pPr lvl="1"/>
            <a:r>
              <a:rPr lang="en-US" sz="2800" dirty="0"/>
              <a:t>Peru turned to International Court of Justice (ICJ)</a:t>
            </a:r>
          </a:p>
          <a:p>
            <a:pPr lvl="2"/>
            <a:r>
              <a:rPr lang="en-US" sz="2600" dirty="0"/>
              <a:t>Wants more territory</a:t>
            </a:r>
          </a:p>
          <a:p>
            <a:pPr lvl="2"/>
            <a:r>
              <a:rPr lang="en-US" sz="2600" dirty="0"/>
              <a:t>1952 ‘treaty’ just fishing agreement</a:t>
            </a:r>
          </a:p>
          <a:p>
            <a:pPr marL="45720" indent="0">
              <a:buNone/>
            </a:pPr>
            <a:r>
              <a:rPr lang="en-US" sz="3000" dirty="0"/>
              <a:t>What was the ruling?</a:t>
            </a:r>
          </a:p>
          <a:p>
            <a:pPr marL="822960" lvl="1" indent="-457200"/>
            <a:r>
              <a:rPr lang="en-US" sz="2800" dirty="0"/>
              <a:t>ICJ- Peru gets more territory</a:t>
            </a:r>
          </a:p>
          <a:p>
            <a:pPr marL="1097280" lvl="2" indent="-457200"/>
            <a:r>
              <a:rPr lang="en-US" sz="2600" dirty="0" err="1"/>
              <a:t>Hito</a:t>
            </a:r>
            <a:r>
              <a:rPr lang="en-US" sz="2600" dirty="0"/>
              <a:t> 1 was customary line</a:t>
            </a:r>
          </a:p>
          <a:p>
            <a:pPr marL="822960" lvl="1" indent="-457200"/>
            <a:r>
              <a:rPr lang="en-US" sz="2800" dirty="0"/>
              <a:t>Chile keeps inshore control</a:t>
            </a:r>
          </a:p>
          <a:p>
            <a:pPr marL="365760" lvl="1" indent="0">
              <a:buNone/>
            </a:pPr>
            <a:r>
              <a:rPr lang="en-US" sz="2400" dirty="0"/>
              <a:t>¤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9" r="27340"/>
          <a:stretch/>
        </p:blipFill>
        <p:spPr bwMode="auto">
          <a:xfrm>
            <a:off x="5791200" y="3337464"/>
            <a:ext cx="3208462" cy="348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Adherence to IL: Hito 1 </a:t>
            </a:r>
            <a:r>
              <a:rPr lang="en-US" sz="36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" y="838200"/>
            <a:ext cx="8839200" cy="6019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000" dirty="0"/>
              <a:t>Why will Peru and Chile likely comply?</a:t>
            </a:r>
          </a:p>
          <a:p>
            <a:pPr lvl="1"/>
            <a:r>
              <a:rPr lang="en-US" sz="2800" dirty="0"/>
              <a:t>Each got some territory</a:t>
            </a:r>
          </a:p>
          <a:p>
            <a:pPr lvl="1"/>
            <a:r>
              <a:rPr lang="en-US" sz="2800" dirty="0"/>
              <a:t>Got ICJ ruling- good to abide by it</a:t>
            </a:r>
          </a:p>
          <a:p>
            <a:pPr lvl="1"/>
            <a:r>
              <a:rPr lang="en-US" sz="2800" dirty="0"/>
              <a:t>Trade interests</a:t>
            </a:r>
          </a:p>
          <a:p>
            <a:pPr lvl="1"/>
            <a:r>
              <a:rPr lang="en-US" sz="2800" dirty="0"/>
              <a:t>Bolivia’s complaint</a:t>
            </a:r>
          </a:p>
          <a:p>
            <a:pPr marL="365760" lvl="1" indent="0">
              <a:buNone/>
            </a:pPr>
            <a:r>
              <a:rPr lang="en-US" sz="2400" dirty="0"/>
              <a:t>¤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929882" cy="36931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069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153400" cy="990600"/>
          </a:xfrm>
        </p:spPr>
        <p:txBody>
          <a:bodyPr>
            <a:normAutofit/>
          </a:bodyPr>
          <a:lstStyle/>
          <a:p>
            <a:pPr marL="320040" lvl="1" indent="-320040" algn="ctr">
              <a:spcBef>
                <a:spcPts val="700"/>
              </a:spcBef>
            </a:pPr>
            <a:r>
              <a:rPr lang="en-US" sz="3000" dirty="0"/>
              <a:t>What is at issue in </a:t>
            </a:r>
            <a:r>
              <a:rPr lang="en-US" sz="3000" dirty="0">
                <a:hlinkClick r:id="rId2"/>
              </a:rPr>
              <a:t>Force Majeure</a:t>
            </a:r>
            <a:r>
              <a:rPr lang="en-US" sz="3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839200" cy="61722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2043" r="1420" b="1956"/>
          <a:stretch/>
        </p:blipFill>
        <p:spPr bwMode="auto">
          <a:xfrm>
            <a:off x="307848" y="685798"/>
            <a:ext cx="8229600" cy="6136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5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Adherence: SCS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839200" cy="61722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What is at issue in </a:t>
            </a:r>
            <a:r>
              <a:rPr lang="en-US" sz="3000" dirty="0">
                <a:hlinkClick r:id="rId2"/>
              </a:rPr>
              <a:t>Force Majeure</a:t>
            </a:r>
            <a:r>
              <a:rPr lang="en-US" sz="3000" dirty="0"/>
              <a:t>?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1500" dirty="0"/>
          </a:p>
          <a:p>
            <a:pPr lvl="1"/>
            <a:r>
              <a:rPr lang="en-US" sz="2800" dirty="0"/>
              <a:t>China claims lots of the South China Sea</a:t>
            </a:r>
          </a:p>
          <a:p>
            <a:pPr lvl="2"/>
            <a:r>
              <a:rPr lang="en-US" sz="2600" dirty="0"/>
              <a:t>Exclusive Economic Zone (EEZ) claims</a:t>
            </a:r>
          </a:p>
          <a:p>
            <a:pPr lvl="1"/>
            <a:r>
              <a:rPr lang="en-US" sz="2800" dirty="0"/>
              <a:t>Philippines claim Spratly Islands, EEZ</a:t>
            </a:r>
          </a:p>
          <a:p>
            <a:pPr lvl="2"/>
            <a:r>
              <a:rPr lang="en-US" sz="2600" dirty="0"/>
              <a:t>IGOs to settle dispute: UN, ASEAN</a:t>
            </a:r>
          </a:p>
          <a:p>
            <a:pPr lvl="1"/>
            <a:r>
              <a:rPr lang="en-US" sz="2800" dirty="0"/>
              <a:t>Vietnam claims </a:t>
            </a:r>
            <a:r>
              <a:rPr lang="en-US" sz="2800" dirty="0" err="1"/>
              <a:t>Paracel</a:t>
            </a:r>
            <a:r>
              <a:rPr lang="en-US" sz="2800" dirty="0"/>
              <a:t> Islands, EEZ</a:t>
            </a:r>
          </a:p>
          <a:p>
            <a:pPr lvl="2"/>
            <a:r>
              <a:rPr lang="en-US" sz="2600" dirty="0"/>
              <a:t>Led to rioting </a:t>
            </a:r>
            <a:endParaRPr lang="en-US" sz="3000" dirty="0"/>
          </a:p>
          <a:p>
            <a:pPr marL="45720" indent="0">
              <a:buNone/>
            </a:pPr>
            <a:r>
              <a:rPr lang="en-US" sz="3000" dirty="0"/>
              <a:t>Why doesn’t China comply?</a:t>
            </a:r>
          </a:p>
          <a:p>
            <a:pPr marL="822960" lvl="1" indent="-457200"/>
            <a:r>
              <a:rPr lang="en-US" sz="2800" dirty="0"/>
              <a:t>Claims are valid; UNCLOS is wrong</a:t>
            </a:r>
          </a:p>
          <a:p>
            <a:pPr marL="685800" lvl="2" indent="0">
              <a:buNone/>
            </a:pPr>
            <a:r>
              <a:rPr lang="en-US" sz="2400" dirty="0"/>
              <a:t>¤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19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377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Adherence to 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5410200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3000" dirty="0"/>
              <a:t>So, is international law really law?</a:t>
            </a:r>
          </a:p>
          <a:p>
            <a:pPr lvl="1"/>
            <a:r>
              <a:rPr lang="en-US" sz="2800" dirty="0"/>
              <a:t>Compliance is voluntary</a:t>
            </a:r>
          </a:p>
          <a:p>
            <a:pPr lvl="2"/>
            <a:r>
              <a:rPr lang="en-US" sz="2600" dirty="0"/>
              <a:t>Russia annexed Crimea </a:t>
            </a:r>
            <a:r>
              <a:rPr lang="en-US" sz="2000" dirty="0"/>
              <a:t>(2014)</a:t>
            </a:r>
            <a:endParaRPr lang="en-US" sz="2600" dirty="0"/>
          </a:p>
          <a:p>
            <a:pPr lvl="1"/>
            <a:r>
              <a:rPr lang="en-US" sz="2800" dirty="0"/>
              <a:t>Means of enforcement</a:t>
            </a:r>
          </a:p>
          <a:p>
            <a:pPr lvl="1"/>
            <a:r>
              <a:rPr lang="en-US" sz="2800" dirty="0"/>
              <a:t>Most states obey international laws- Why?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600" dirty="0"/>
              <a:t>U.S. compiles w/ steel ruling; China w/ Jeeps</a:t>
            </a:r>
          </a:p>
          <a:p>
            <a:pPr lvl="2"/>
            <a:r>
              <a:rPr lang="en-US" sz="2800" dirty="0"/>
              <a:t>Reputation</a:t>
            </a:r>
          </a:p>
          <a:p>
            <a:pPr lvl="2"/>
            <a:r>
              <a:rPr lang="en-US" sz="2800" dirty="0"/>
              <a:t>Long-term benefits v. short term losses</a:t>
            </a:r>
          </a:p>
          <a:p>
            <a:pPr lvl="2"/>
            <a:r>
              <a:rPr lang="en-US" sz="2800" dirty="0"/>
              <a:t>Employ means to convince states to comply</a:t>
            </a:r>
          </a:p>
          <a:p>
            <a:pPr lvl="2"/>
            <a:r>
              <a:rPr lang="en-US" sz="2800" dirty="0"/>
              <a:t>Sets precedence for cooperation</a:t>
            </a:r>
          </a:p>
          <a:p>
            <a:pPr marL="411480" lvl="1" indent="0">
              <a:buNone/>
            </a:pPr>
            <a:r>
              <a:rPr lang="en-US" sz="2100" dirty="0"/>
              <a:t>¤</a:t>
            </a:r>
          </a:p>
        </p:txBody>
      </p:sp>
    </p:spTree>
    <p:extLst>
      <p:ext uri="{BB962C8B-B14F-4D97-AF65-F5344CB8AC3E}">
        <p14:creationId xmlns:p14="http://schemas.microsoft.com/office/powerpoint/2010/main" val="120100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IL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839200" cy="5410200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Roots of IL- Western</a:t>
            </a:r>
          </a:p>
          <a:p>
            <a:pPr lvl="1"/>
            <a:r>
              <a:rPr lang="en-US" sz="2800" dirty="0"/>
              <a:t>How IL is created</a:t>
            </a:r>
          </a:p>
          <a:p>
            <a:pPr lvl="1"/>
            <a:r>
              <a:rPr lang="en-US" sz="2800" dirty="0"/>
              <a:t>Why IL is primitive</a:t>
            </a:r>
          </a:p>
          <a:p>
            <a:pPr lvl="2"/>
            <a:r>
              <a:rPr lang="en-US" sz="2600" dirty="0"/>
              <a:t>SCS, Kashmir, Crimea as ex.</a:t>
            </a:r>
          </a:p>
          <a:p>
            <a:pPr lvl="1"/>
            <a:r>
              <a:rPr lang="en-US" sz="2800" dirty="0"/>
              <a:t>Why most states obey IL</a:t>
            </a:r>
          </a:p>
          <a:p>
            <a:pPr lvl="2"/>
            <a:r>
              <a:rPr lang="en-US" sz="2600" dirty="0" err="1"/>
              <a:t>Minamata</a:t>
            </a:r>
            <a:r>
              <a:rPr lang="en-US" sz="2600" dirty="0"/>
              <a:t>, US &amp; WTO, Peru/Chile as ex.</a:t>
            </a:r>
          </a:p>
          <a:p>
            <a:pPr marL="457200" lvl="2" indent="0">
              <a:buNone/>
            </a:pPr>
            <a:r>
              <a:rPr lang="en-US" sz="1800" dirty="0"/>
              <a:t>¤</a:t>
            </a:r>
          </a:p>
        </p:txBody>
      </p:sp>
    </p:spTree>
    <p:extLst>
      <p:ext uri="{BB962C8B-B14F-4D97-AF65-F5344CB8AC3E}">
        <p14:creationId xmlns:p14="http://schemas.microsoft.com/office/powerpoint/2010/main" val="19205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1639</TotalTime>
  <Words>309</Words>
  <Application>Microsoft Office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Wingdings</vt:lpstr>
      <vt:lpstr>Wingdings 2</vt:lpstr>
      <vt:lpstr>Median</vt:lpstr>
      <vt:lpstr>International Law   </vt:lpstr>
      <vt:lpstr>Adherence</vt:lpstr>
      <vt:lpstr>IL’s Primitive Nature</vt:lpstr>
      <vt:lpstr>Adherence to IL: Hito 1</vt:lpstr>
      <vt:lpstr>Adherence to IL: Hito 1 (cont.)</vt:lpstr>
      <vt:lpstr>What is at issue in Force Majeure?</vt:lpstr>
      <vt:lpstr>Adherence: SCS</vt:lpstr>
      <vt:lpstr>Adherence to IL</vt:lpstr>
      <vt:lpstr>IL 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Law &amp; International Organization</dc:title>
  <dc:creator>Kimberly Weir</dc:creator>
  <cp:lastModifiedBy>Kimberly Weir</cp:lastModifiedBy>
  <cp:revision>243</cp:revision>
  <dcterms:created xsi:type="dcterms:W3CDTF">2012-03-14T16:03:57Z</dcterms:created>
  <dcterms:modified xsi:type="dcterms:W3CDTF">2023-03-23T16:11:19Z</dcterms:modified>
</cp:coreProperties>
</file>